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6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53"/>
  </p:notesMasterIdLst>
  <p:sldIdLst>
    <p:sldId id="256" r:id="rId2"/>
    <p:sldId id="258" r:id="rId3"/>
    <p:sldId id="321" r:id="rId4"/>
    <p:sldId id="322" r:id="rId5"/>
    <p:sldId id="326" r:id="rId6"/>
    <p:sldId id="270" r:id="rId7"/>
    <p:sldId id="271" r:id="rId8"/>
    <p:sldId id="320" r:id="rId9"/>
    <p:sldId id="353" r:id="rId10"/>
    <p:sldId id="330" r:id="rId11"/>
    <p:sldId id="331" r:id="rId12"/>
    <p:sldId id="332" r:id="rId13"/>
    <p:sldId id="260" r:id="rId14"/>
    <p:sldId id="354" r:id="rId15"/>
    <p:sldId id="261" r:id="rId16"/>
    <p:sldId id="323" r:id="rId17"/>
    <p:sldId id="347" r:id="rId18"/>
    <p:sldId id="324" r:id="rId19"/>
    <p:sldId id="341" r:id="rId20"/>
    <p:sldId id="362" r:id="rId21"/>
    <p:sldId id="351" r:id="rId22"/>
    <p:sldId id="333" r:id="rId23"/>
    <p:sldId id="342" r:id="rId24"/>
    <p:sldId id="344" r:id="rId25"/>
    <p:sldId id="327" r:id="rId26"/>
    <p:sldId id="361" r:id="rId27"/>
    <p:sldId id="328" r:id="rId28"/>
    <p:sldId id="357" r:id="rId29"/>
    <p:sldId id="262" r:id="rId30"/>
    <p:sldId id="355" r:id="rId31"/>
    <p:sldId id="356" r:id="rId32"/>
    <p:sldId id="358" r:id="rId33"/>
    <p:sldId id="359" r:id="rId34"/>
    <p:sldId id="360" r:id="rId35"/>
    <p:sldId id="329" r:id="rId36"/>
    <p:sldId id="352" r:id="rId37"/>
    <p:sldId id="334" r:id="rId38"/>
    <p:sldId id="338" r:id="rId39"/>
    <p:sldId id="340" r:id="rId40"/>
    <p:sldId id="264" r:id="rId41"/>
    <p:sldId id="335" r:id="rId42"/>
    <p:sldId id="325" r:id="rId43"/>
    <p:sldId id="266" r:id="rId44"/>
    <p:sldId id="336" r:id="rId45"/>
    <p:sldId id="337" r:id="rId46"/>
    <p:sldId id="339" r:id="rId47"/>
    <p:sldId id="345" r:id="rId48"/>
    <p:sldId id="346" r:id="rId49"/>
    <p:sldId id="348" r:id="rId50"/>
    <p:sldId id="349" r:id="rId51"/>
    <p:sldId id="350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39"/>
    <a:srgbClr val="E714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48"/>
    <p:restoredTop sz="86447"/>
  </p:normalViewPr>
  <p:slideViewPr>
    <p:cSldViewPr snapToGrid="0" snapToObjects="1">
      <p:cViewPr varScale="1">
        <p:scale>
          <a:sx n="95" d="100"/>
          <a:sy n="95" d="100"/>
        </p:scale>
        <p:origin x="192" y="416"/>
      </p:cViewPr>
      <p:guideLst/>
    </p:cSldViewPr>
  </p:slideViewPr>
  <p:outlineViewPr>
    <p:cViewPr>
      <p:scale>
        <a:sx n="33" d="100"/>
        <a:sy n="33" d="100"/>
      </p:scale>
      <p:origin x="0" y="-6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0E98C16-82A4-F642-967A-A7ED1E188835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05076106-78CF-0E4D-AEF7-9F0ECE9AFCD7}">
      <dgm:prSet phldrT="[Text]"/>
      <dgm:spPr/>
      <dgm:t>
        <a:bodyPr/>
        <a:lstStyle/>
        <a:p>
          <a:r>
            <a:rPr lang="en-US" dirty="0">
              <a:latin typeface="Helvetica" pitchFamily="2" charset="0"/>
            </a:rPr>
            <a:t>Innate interests and talents</a:t>
          </a:r>
        </a:p>
      </dgm:t>
    </dgm:pt>
    <dgm:pt modelId="{7F7874A5-6E3D-2E40-B358-D28C6A579CC1}" type="parTrans" cxnId="{D43909B1-EEED-7945-9CDD-CB6D7995D467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2B78E00C-3C93-9743-812F-F5F0ABA523E3}" type="sibTrans" cxnId="{D43909B1-EEED-7945-9CDD-CB6D7995D467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E121CA4B-57C6-AD4A-91F0-F699D7497970}">
      <dgm:prSet phldrT="[Text]"/>
      <dgm:spPr/>
      <dgm:t>
        <a:bodyPr/>
        <a:lstStyle/>
        <a:p>
          <a:r>
            <a:rPr lang="en-US" dirty="0">
              <a:latin typeface="Helvetica" pitchFamily="2" charset="0"/>
            </a:rPr>
            <a:t>Explore and try</a:t>
          </a:r>
        </a:p>
      </dgm:t>
    </dgm:pt>
    <dgm:pt modelId="{025008F2-FCDB-B24A-A65B-842B8486C311}" type="parTrans" cxnId="{C02D8F47-1ED4-AD45-A402-F2D190E6D34B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F9C5C044-3CA9-C447-945C-107487AFC738}" type="sibTrans" cxnId="{C02D8F47-1ED4-AD45-A402-F2D190E6D34B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944FF6DF-4B42-DA4B-A3D9-3EE48369FC3D}">
      <dgm:prSet phldrT="[Text]"/>
      <dgm:spPr/>
      <dgm:t>
        <a:bodyPr/>
        <a:lstStyle/>
        <a:p>
          <a:r>
            <a:rPr lang="en-US" dirty="0">
              <a:latin typeface="Helvetica" pitchFamily="2" charset="0"/>
            </a:rPr>
            <a:t>Decision to develop or drop interest</a:t>
          </a:r>
        </a:p>
      </dgm:t>
    </dgm:pt>
    <dgm:pt modelId="{C949C62E-3507-5245-B632-D0D358E38B8E}" type="parTrans" cxnId="{6ED956C0-8C2E-2E40-8A96-1A07E71C671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DA7ECFF3-7A4D-0E47-B85D-B80FDCC0BB26}" type="sibTrans" cxnId="{6ED956C0-8C2E-2E40-8A96-1A07E71C671E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7766A03C-FB87-5347-A8E7-546028CD94F4}">
      <dgm:prSet phldrT="[Text]"/>
      <dgm:spPr/>
      <dgm:t>
        <a:bodyPr/>
        <a:lstStyle/>
        <a:p>
          <a:r>
            <a:rPr lang="en-US" dirty="0">
              <a:latin typeface="Helvetica" pitchFamily="2" charset="0"/>
            </a:rPr>
            <a:t>Emotions as internal signals and feedback</a:t>
          </a:r>
        </a:p>
      </dgm:t>
    </dgm:pt>
    <dgm:pt modelId="{5B276609-4AAF-344A-871C-761CEE8AD8C5}" type="parTrans" cxnId="{30218230-4D88-8845-B72F-1CB1627E1965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C7EC404A-899F-444B-96EB-1AC328D669E0}" type="sibTrans" cxnId="{30218230-4D88-8845-B72F-1CB1627E1965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AE179AA3-06D9-9442-A6E0-62BE216BC898}">
      <dgm:prSet phldrT="[Text]"/>
      <dgm:spPr/>
      <dgm:t>
        <a:bodyPr/>
        <a:lstStyle/>
        <a:p>
          <a:r>
            <a:rPr lang="en-US" dirty="0">
              <a:latin typeface="Helvetica" pitchFamily="2" charset="0"/>
            </a:rPr>
            <a:t>Passion attainment</a:t>
          </a:r>
        </a:p>
      </dgm:t>
    </dgm:pt>
    <dgm:pt modelId="{E349CF18-73A3-9044-AB92-A40BE80830DC}" type="parTrans" cxnId="{56A16E3B-6A88-6046-A2B6-B2BF584CE841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F95F4AC6-AF96-1748-A622-C937A874DD48}" type="sibTrans" cxnId="{56A16E3B-6A88-6046-A2B6-B2BF584CE841}">
      <dgm:prSet/>
      <dgm:spPr/>
      <dgm:t>
        <a:bodyPr/>
        <a:lstStyle/>
        <a:p>
          <a:endParaRPr lang="en-US">
            <a:latin typeface="Helvetica" pitchFamily="2" charset="0"/>
          </a:endParaRPr>
        </a:p>
      </dgm:t>
    </dgm:pt>
    <dgm:pt modelId="{CBEB27ED-77D2-AF43-B2A0-5DD4FB2EC294}" type="pres">
      <dgm:prSet presAssocID="{80E98C16-82A4-F642-967A-A7ED1E188835}" presName="Name0" presStyleCnt="0">
        <dgm:presLayoutVars>
          <dgm:dir/>
          <dgm:resizeHandles val="exact"/>
        </dgm:presLayoutVars>
      </dgm:prSet>
      <dgm:spPr/>
    </dgm:pt>
    <dgm:pt modelId="{83F801A9-9B9F-8449-A4DF-9101A41D8826}" type="pres">
      <dgm:prSet presAssocID="{05076106-78CF-0E4D-AEF7-9F0ECE9AFCD7}" presName="node" presStyleLbl="node1" presStyleIdx="0" presStyleCnt="5">
        <dgm:presLayoutVars>
          <dgm:bulletEnabled val="1"/>
        </dgm:presLayoutVars>
      </dgm:prSet>
      <dgm:spPr/>
    </dgm:pt>
    <dgm:pt modelId="{6875ECB4-82B8-4248-B9CE-0AFE8C67181F}" type="pres">
      <dgm:prSet presAssocID="{2B78E00C-3C93-9743-812F-F5F0ABA523E3}" presName="sibTrans" presStyleLbl="sibTrans2D1" presStyleIdx="0" presStyleCnt="4"/>
      <dgm:spPr/>
    </dgm:pt>
    <dgm:pt modelId="{8B311805-5490-0648-BA81-E87E0B4FA02B}" type="pres">
      <dgm:prSet presAssocID="{2B78E00C-3C93-9743-812F-F5F0ABA523E3}" presName="connectorText" presStyleLbl="sibTrans2D1" presStyleIdx="0" presStyleCnt="4"/>
      <dgm:spPr/>
    </dgm:pt>
    <dgm:pt modelId="{0ECF22CF-CB55-A04D-91CD-F783DEB1A3B5}" type="pres">
      <dgm:prSet presAssocID="{E121CA4B-57C6-AD4A-91F0-F699D7497970}" presName="node" presStyleLbl="node1" presStyleIdx="1" presStyleCnt="5">
        <dgm:presLayoutVars>
          <dgm:bulletEnabled val="1"/>
        </dgm:presLayoutVars>
      </dgm:prSet>
      <dgm:spPr/>
    </dgm:pt>
    <dgm:pt modelId="{7D3A7624-0FE1-D54C-B1DC-E9329573245A}" type="pres">
      <dgm:prSet presAssocID="{F9C5C044-3CA9-C447-945C-107487AFC738}" presName="sibTrans" presStyleLbl="sibTrans2D1" presStyleIdx="1" presStyleCnt="4"/>
      <dgm:spPr/>
    </dgm:pt>
    <dgm:pt modelId="{0C04B4AA-2A1F-864E-B689-0EE1B0F8C068}" type="pres">
      <dgm:prSet presAssocID="{F9C5C044-3CA9-C447-945C-107487AFC738}" presName="connectorText" presStyleLbl="sibTrans2D1" presStyleIdx="1" presStyleCnt="4"/>
      <dgm:spPr/>
    </dgm:pt>
    <dgm:pt modelId="{B4DC818C-6DD9-8545-A922-4F2BF7D351C3}" type="pres">
      <dgm:prSet presAssocID="{7766A03C-FB87-5347-A8E7-546028CD94F4}" presName="node" presStyleLbl="node1" presStyleIdx="2" presStyleCnt="5">
        <dgm:presLayoutVars>
          <dgm:bulletEnabled val="1"/>
        </dgm:presLayoutVars>
      </dgm:prSet>
      <dgm:spPr/>
    </dgm:pt>
    <dgm:pt modelId="{73529AA3-2B6C-714C-AD65-FE7DA5EE5E2F}" type="pres">
      <dgm:prSet presAssocID="{C7EC404A-899F-444B-96EB-1AC328D669E0}" presName="sibTrans" presStyleLbl="sibTrans2D1" presStyleIdx="2" presStyleCnt="4"/>
      <dgm:spPr/>
    </dgm:pt>
    <dgm:pt modelId="{2C636B09-3220-7F4A-A476-297F2DB4ACF3}" type="pres">
      <dgm:prSet presAssocID="{C7EC404A-899F-444B-96EB-1AC328D669E0}" presName="connectorText" presStyleLbl="sibTrans2D1" presStyleIdx="2" presStyleCnt="4"/>
      <dgm:spPr/>
    </dgm:pt>
    <dgm:pt modelId="{FC61246B-5081-6A48-8E0C-38B7D6B52046}" type="pres">
      <dgm:prSet presAssocID="{944FF6DF-4B42-DA4B-A3D9-3EE48369FC3D}" presName="node" presStyleLbl="node1" presStyleIdx="3" presStyleCnt="5">
        <dgm:presLayoutVars>
          <dgm:bulletEnabled val="1"/>
        </dgm:presLayoutVars>
      </dgm:prSet>
      <dgm:spPr/>
    </dgm:pt>
    <dgm:pt modelId="{8A19958F-2FD3-7549-A849-0E11DCE0A155}" type="pres">
      <dgm:prSet presAssocID="{DA7ECFF3-7A4D-0E47-B85D-B80FDCC0BB26}" presName="sibTrans" presStyleLbl="sibTrans2D1" presStyleIdx="3" presStyleCnt="4"/>
      <dgm:spPr/>
    </dgm:pt>
    <dgm:pt modelId="{4B8C6DD7-4AF3-7245-860B-AFD3493AD8C3}" type="pres">
      <dgm:prSet presAssocID="{DA7ECFF3-7A4D-0E47-B85D-B80FDCC0BB26}" presName="connectorText" presStyleLbl="sibTrans2D1" presStyleIdx="3" presStyleCnt="4"/>
      <dgm:spPr/>
    </dgm:pt>
    <dgm:pt modelId="{2C1C5D48-C94A-B343-BA4D-80C93A5F4B0E}" type="pres">
      <dgm:prSet presAssocID="{AE179AA3-06D9-9442-A6E0-62BE216BC898}" presName="node" presStyleLbl="node1" presStyleIdx="4" presStyleCnt="5">
        <dgm:presLayoutVars>
          <dgm:bulletEnabled val="1"/>
        </dgm:presLayoutVars>
      </dgm:prSet>
      <dgm:spPr/>
    </dgm:pt>
  </dgm:ptLst>
  <dgm:cxnLst>
    <dgm:cxn modelId="{8EF5CE06-FC69-E74E-B196-1432C7CD6648}" type="presOf" srcId="{F9C5C044-3CA9-C447-945C-107487AFC738}" destId="{7D3A7624-0FE1-D54C-B1DC-E9329573245A}" srcOrd="0" destOrd="0" presId="urn:microsoft.com/office/officeart/2005/8/layout/process1"/>
    <dgm:cxn modelId="{1C91680F-5339-C745-A792-380FADE4B662}" type="presOf" srcId="{C7EC404A-899F-444B-96EB-1AC328D669E0}" destId="{73529AA3-2B6C-714C-AD65-FE7DA5EE5E2F}" srcOrd="0" destOrd="0" presId="urn:microsoft.com/office/officeart/2005/8/layout/process1"/>
    <dgm:cxn modelId="{7F548E11-4EEA-464A-80AD-64F14731D344}" type="presOf" srcId="{DA7ECFF3-7A4D-0E47-B85D-B80FDCC0BB26}" destId="{8A19958F-2FD3-7549-A849-0E11DCE0A155}" srcOrd="0" destOrd="0" presId="urn:microsoft.com/office/officeart/2005/8/layout/process1"/>
    <dgm:cxn modelId="{30218230-4D88-8845-B72F-1CB1627E1965}" srcId="{80E98C16-82A4-F642-967A-A7ED1E188835}" destId="{7766A03C-FB87-5347-A8E7-546028CD94F4}" srcOrd="2" destOrd="0" parTransId="{5B276609-4AAF-344A-871C-761CEE8AD8C5}" sibTransId="{C7EC404A-899F-444B-96EB-1AC328D669E0}"/>
    <dgm:cxn modelId="{970AE836-9F1A-984C-BB21-0597A57FAAF8}" type="presOf" srcId="{AE179AA3-06D9-9442-A6E0-62BE216BC898}" destId="{2C1C5D48-C94A-B343-BA4D-80C93A5F4B0E}" srcOrd="0" destOrd="0" presId="urn:microsoft.com/office/officeart/2005/8/layout/process1"/>
    <dgm:cxn modelId="{56A16E3B-6A88-6046-A2B6-B2BF584CE841}" srcId="{80E98C16-82A4-F642-967A-A7ED1E188835}" destId="{AE179AA3-06D9-9442-A6E0-62BE216BC898}" srcOrd="4" destOrd="0" parTransId="{E349CF18-73A3-9044-AB92-A40BE80830DC}" sibTransId="{F95F4AC6-AF96-1748-A622-C937A874DD48}"/>
    <dgm:cxn modelId="{23AC1A42-6FD0-5F45-8163-BF359F1E9C49}" type="presOf" srcId="{E121CA4B-57C6-AD4A-91F0-F699D7497970}" destId="{0ECF22CF-CB55-A04D-91CD-F783DEB1A3B5}" srcOrd="0" destOrd="0" presId="urn:microsoft.com/office/officeart/2005/8/layout/process1"/>
    <dgm:cxn modelId="{F0375045-5909-F048-A0E8-91C9C50F15D0}" type="presOf" srcId="{944FF6DF-4B42-DA4B-A3D9-3EE48369FC3D}" destId="{FC61246B-5081-6A48-8E0C-38B7D6B52046}" srcOrd="0" destOrd="0" presId="urn:microsoft.com/office/officeart/2005/8/layout/process1"/>
    <dgm:cxn modelId="{C02D8F47-1ED4-AD45-A402-F2D190E6D34B}" srcId="{80E98C16-82A4-F642-967A-A7ED1E188835}" destId="{E121CA4B-57C6-AD4A-91F0-F699D7497970}" srcOrd="1" destOrd="0" parTransId="{025008F2-FCDB-B24A-A65B-842B8486C311}" sibTransId="{F9C5C044-3CA9-C447-945C-107487AFC738}"/>
    <dgm:cxn modelId="{AB642E55-9B6B-B64B-B2B7-610B7BA8E727}" type="presOf" srcId="{80E98C16-82A4-F642-967A-A7ED1E188835}" destId="{CBEB27ED-77D2-AF43-B2A0-5DD4FB2EC294}" srcOrd="0" destOrd="0" presId="urn:microsoft.com/office/officeart/2005/8/layout/process1"/>
    <dgm:cxn modelId="{33CC3664-6163-8140-9AE6-33582DBE5474}" type="presOf" srcId="{2B78E00C-3C93-9743-812F-F5F0ABA523E3}" destId="{6875ECB4-82B8-4248-B9CE-0AFE8C67181F}" srcOrd="0" destOrd="0" presId="urn:microsoft.com/office/officeart/2005/8/layout/process1"/>
    <dgm:cxn modelId="{E8E6488F-AD10-414A-BC51-684341FDDD02}" type="presOf" srcId="{2B78E00C-3C93-9743-812F-F5F0ABA523E3}" destId="{8B311805-5490-0648-BA81-E87E0B4FA02B}" srcOrd="1" destOrd="0" presId="urn:microsoft.com/office/officeart/2005/8/layout/process1"/>
    <dgm:cxn modelId="{AB13F197-7F1A-0F42-9C38-F4FBAEB58BE0}" type="presOf" srcId="{05076106-78CF-0E4D-AEF7-9F0ECE9AFCD7}" destId="{83F801A9-9B9F-8449-A4DF-9101A41D8826}" srcOrd="0" destOrd="0" presId="urn:microsoft.com/office/officeart/2005/8/layout/process1"/>
    <dgm:cxn modelId="{5CA7CFB0-18E4-7042-8DD6-7273EB48A6C6}" type="presOf" srcId="{DA7ECFF3-7A4D-0E47-B85D-B80FDCC0BB26}" destId="{4B8C6DD7-4AF3-7245-860B-AFD3493AD8C3}" srcOrd="1" destOrd="0" presId="urn:microsoft.com/office/officeart/2005/8/layout/process1"/>
    <dgm:cxn modelId="{D43909B1-EEED-7945-9CDD-CB6D7995D467}" srcId="{80E98C16-82A4-F642-967A-A7ED1E188835}" destId="{05076106-78CF-0E4D-AEF7-9F0ECE9AFCD7}" srcOrd="0" destOrd="0" parTransId="{7F7874A5-6E3D-2E40-B358-D28C6A579CC1}" sibTransId="{2B78E00C-3C93-9743-812F-F5F0ABA523E3}"/>
    <dgm:cxn modelId="{6ED956C0-8C2E-2E40-8A96-1A07E71C671E}" srcId="{80E98C16-82A4-F642-967A-A7ED1E188835}" destId="{944FF6DF-4B42-DA4B-A3D9-3EE48369FC3D}" srcOrd="3" destOrd="0" parTransId="{C949C62E-3507-5245-B632-D0D358E38B8E}" sibTransId="{DA7ECFF3-7A4D-0E47-B85D-B80FDCC0BB26}"/>
    <dgm:cxn modelId="{2C7289C8-BCBE-6843-BF16-C68E7D9E7598}" type="presOf" srcId="{C7EC404A-899F-444B-96EB-1AC328D669E0}" destId="{2C636B09-3220-7F4A-A476-297F2DB4ACF3}" srcOrd="1" destOrd="0" presId="urn:microsoft.com/office/officeart/2005/8/layout/process1"/>
    <dgm:cxn modelId="{E59BBDDA-1B95-3943-AB95-822F9EA60440}" type="presOf" srcId="{7766A03C-FB87-5347-A8E7-546028CD94F4}" destId="{B4DC818C-6DD9-8545-A922-4F2BF7D351C3}" srcOrd="0" destOrd="0" presId="urn:microsoft.com/office/officeart/2005/8/layout/process1"/>
    <dgm:cxn modelId="{5D9F23FD-A3D5-E242-9BE4-E9DDD23F2DA6}" type="presOf" srcId="{F9C5C044-3CA9-C447-945C-107487AFC738}" destId="{0C04B4AA-2A1F-864E-B689-0EE1B0F8C068}" srcOrd="1" destOrd="0" presId="urn:microsoft.com/office/officeart/2005/8/layout/process1"/>
    <dgm:cxn modelId="{3443FCA0-77C7-6E47-8530-AAC664DD6CCA}" type="presParOf" srcId="{CBEB27ED-77D2-AF43-B2A0-5DD4FB2EC294}" destId="{83F801A9-9B9F-8449-A4DF-9101A41D8826}" srcOrd="0" destOrd="0" presId="urn:microsoft.com/office/officeart/2005/8/layout/process1"/>
    <dgm:cxn modelId="{8C1FFE76-869C-584B-9816-9F4E24385805}" type="presParOf" srcId="{CBEB27ED-77D2-AF43-B2A0-5DD4FB2EC294}" destId="{6875ECB4-82B8-4248-B9CE-0AFE8C67181F}" srcOrd="1" destOrd="0" presId="urn:microsoft.com/office/officeart/2005/8/layout/process1"/>
    <dgm:cxn modelId="{2C2D126B-0C22-2445-B97C-983F9A77C945}" type="presParOf" srcId="{6875ECB4-82B8-4248-B9CE-0AFE8C67181F}" destId="{8B311805-5490-0648-BA81-E87E0B4FA02B}" srcOrd="0" destOrd="0" presId="urn:microsoft.com/office/officeart/2005/8/layout/process1"/>
    <dgm:cxn modelId="{1323848D-A948-2A43-8BC4-907B7F088EBA}" type="presParOf" srcId="{CBEB27ED-77D2-AF43-B2A0-5DD4FB2EC294}" destId="{0ECF22CF-CB55-A04D-91CD-F783DEB1A3B5}" srcOrd="2" destOrd="0" presId="urn:microsoft.com/office/officeart/2005/8/layout/process1"/>
    <dgm:cxn modelId="{AEE2A242-AB0B-7145-879B-5D67E05EF0C0}" type="presParOf" srcId="{CBEB27ED-77D2-AF43-B2A0-5DD4FB2EC294}" destId="{7D3A7624-0FE1-D54C-B1DC-E9329573245A}" srcOrd="3" destOrd="0" presId="urn:microsoft.com/office/officeart/2005/8/layout/process1"/>
    <dgm:cxn modelId="{3CEB55B3-F5E9-274D-92E1-25D3F2A227C6}" type="presParOf" srcId="{7D3A7624-0FE1-D54C-B1DC-E9329573245A}" destId="{0C04B4AA-2A1F-864E-B689-0EE1B0F8C068}" srcOrd="0" destOrd="0" presId="urn:microsoft.com/office/officeart/2005/8/layout/process1"/>
    <dgm:cxn modelId="{0031F3CE-1530-7345-8DF6-BE2558585223}" type="presParOf" srcId="{CBEB27ED-77D2-AF43-B2A0-5DD4FB2EC294}" destId="{B4DC818C-6DD9-8545-A922-4F2BF7D351C3}" srcOrd="4" destOrd="0" presId="urn:microsoft.com/office/officeart/2005/8/layout/process1"/>
    <dgm:cxn modelId="{6E4959FE-2813-144C-BAC1-B022033F132A}" type="presParOf" srcId="{CBEB27ED-77D2-AF43-B2A0-5DD4FB2EC294}" destId="{73529AA3-2B6C-714C-AD65-FE7DA5EE5E2F}" srcOrd="5" destOrd="0" presId="urn:microsoft.com/office/officeart/2005/8/layout/process1"/>
    <dgm:cxn modelId="{2EF90340-136A-1C45-A5D4-A84CEE7CDEBB}" type="presParOf" srcId="{73529AA3-2B6C-714C-AD65-FE7DA5EE5E2F}" destId="{2C636B09-3220-7F4A-A476-297F2DB4ACF3}" srcOrd="0" destOrd="0" presId="urn:microsoft.com/office/officeart/2005/8/layout/process1"/>
    <dgm:cxn modelId="{B3F0B422-F4B8-204F-99C4-840FF20593FD}" type="presParOf" srcId="{CBEB27ED-77D2-AF43-B2A0-5DD4FB2EC294}" destId="{FC61246B-5081-6A48-8E0C-38B7D6B52046}" srcOrd="6" destOrd="0" presId="urn:microsoft.com/office/officeart/2005/8/layout/process1"/>
    <dgm:cxn modelId="{A184CD73-BF7A-D94E-BDBE-91D80C84C684}" type="presParOf" srcId="{CBEB27ED-77D2-AF43-B2A0-5DD4FB2EC294}" destId="{8A19958F-2FD3-7549-A849-0E11DCE0A155}" srcOrd="7" destOrd="0" presId="urn:microsoft.com/office/officeart/2005/8/layout/process1"/>
    <dgm:cxn modelId="{AE953EEA-D277-E849-A0B3-1F1985C5C9D6}" type="presParOf" srcId="{8A19958F-2FD3-7549-A849-0E11DCE0A155}" destId="{4B8C6DD7-4AF3-7245-860B-AFD3493AD8C3}" srcOrd="0" destOrd="0" presId="urn:microsoft.com/office/officeart/2005/8/layout/process1"/>
    <dgm:cxn modelId="{054BB29F-60D2-6044-B2AD-34013054AC98}" type="presParOf" srcId="{CBEB27ED-77D2-AF43-B2A0-5DD4FB2EC294}" destId="{2C1C5D48-C94A-B343-BA4D-80C93A5F4B0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F801A9-9B9F-8449-A4DF-9101A41D8826}">
      <dsp:nvSpPr>
        <dsp:cNvPr id="0" name=""/>
        <dsp:cNvSpPr/>
      </dsp:nvSpPr>
      <dsp:spPr>
        <a:xfrm>
          <a:off x="5953" y="212799"/>
          <a:ext cx="1845468" cy="11072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Helvetica" pitchFamily="2" charset="0"/>
            </a:rPr>
            <a:t>Innate interests and talents</a:t>
          </a:r>
        </a:p>
      </dsp:txBody>
      <dsp:txXfrm>
        <a:off x="38384" y="245230"/>
        <a:ext cx="1780606" cy="1042419"/>
      </dsp:txXfrm>
    </dsp:sp>
    <dsp:sp modelId="{6875ECB4-82B8-4248-B9CE-0AFE8C67181F}">
      <dsp:nvSpPr>
        <dsp:cNvPr id="0" name=""/>
        <dsp:cNvSpPr/>
      </dsp:nvSpPr>
      <dsp:spPr>
        <a:xfrm>
          <a:off x="2035968" y="537601"/>
          <a:ext cx="391239" cy="45767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Helvetica" pitchFamily="2" charset="0"/>
          </a:endParaRPr>
        </a:p>
      </dsp:txBody>
      <dsp:txXfrm>
        <a:off x="2035968" y="629136"/>
        <a:ext cx="273867" cy="274606"/>
      </dsp:txXfrm>
    </dsp:sp>
    <dsp:sp modelId="{0ECF22CF-CB55-A04D-91CD-F783DEB1A3B5}">
      <dsp:nvSpPr>
        <dsp:cNvPr id="0" name=""/>
        <dsp:cNvSpPr/>
      </dsp:nvSpPr>
      <dsp:spPr>
        <a:xfrm>
          <a:off x="2589609" y="212799"/>
          <a:ext cx="1845468" cy="11072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Helvetica" pitchFamily="2" charset="0"/>
            </a:rPr>
            <a:t>Explore and try</a:t>
          </a:r>
        </a:p>
      </dsp:txBody>
      <dsp:txXfrm>
        <a:off x="2622040" y="245230"/>
        <a:ext cx="1780606" cy="1042419"/>
      </dsp:txXfrm>
    </dsp:sp>
    <dsp:sp modelId="{7D3A7624-0FE1-D54C-B1DC-E9329573245A}">
      <dsp:nvSpPr>
        <dsp:cNvPr id="0" name=""/>
        <dsp:cNvSpPr/>
      </dsp:nvSpPr>
      <dsp:spPr>
        <a:xfrm>
          <a:off x="4619625" y="537601"/>
          <a:ext cx="391239" cy="45767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Helvetica" pitchFamily="2" charset="0"/>
          </a:endParaRPr>
        </a:p>
      </dsp:txBody>
      <dsp:txXfrm>
        <a:off x="4619625" y="629136"/>
        <a:ext cx="273867" cy="274606"/>
      </dsp:txXfrm>
    </dsp:sp>
    <dsp:sp modelId="{B4DC818C-6DD9-8545-A922-4F2BF7D351C3}">
      <dsp:nvSpPr>
        <dsp:cNvPr id="0" name=""/>
        <dsp:cNvSpPr/>
      </dsp:nvSpPr>
      <dsp:spPr>
        <a:xfrm>
          <a:off x="5173265" y="212799"/>
          <a:ext cx="1845468" cy="11072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Helvetica" pitchFamily="2" charset="0"/>
            </a:rPr>
            <a:t>Emotions as internal signals and feedback</a:t>
          </a:r>
        </a:p>
      </dsp:txBody>
      <dsp:txXfrm>
        <a:off x="5205696" y="245230"/>
        <a:ext cx="1780606" cy="1042419"/>
      </dsp:txXfrm>
    </dsp:sp>
    <dsp:sp modelId="{73529AA3-2B6C-714C-AD65-FE7DA5EE5E2F}">
      <dsp:nvSpPr>
        <dsp:cNvPr id="0" name=""/>
        <dsp:cNvSpPr/>
      </dsp:nvSpPr>
      <dsp:spPr>
        <a:xfrm>
          <a:off x="7203281" y="537601"/>
          <a:ext cx="391239" cy="45767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Helvetica" pitchFamily="2" charset="0"/>
          </a:endParaRPr>
        </a:p>
      </dsp:txBody>
      <dsp:txXfrm>
        <a:off x="7203281" y="629136"/>
        <a:ext cx="273867" cy="274606"/>
      </dsp:txXfrm>
    </dsp:sp>
    <dsp:sp modelId="{FC61246B-5081-6A48-8E0C-38B7D6B52046}">
      <dsp:nvSpPr>
        <dsp:cNvPr id="0" name=""/>
        <dsp:cNvSpPr/>
      </dsp:nvSpPr>
      <dsp:spPr>
        <a:xfrm>
          <a:off x="7756921" y="212799"/>
          <a:ext cx="1845468" cy="11072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Helvetica" pitchFamily="2" charset="0"/>
            </a:rPr>
            <a:t>Decision to develop or drop interest</a:t>
          </a:r>
        </a:p>
      </dsp:txBody>
      <dsp:txXfrm>
        <a:off x="7789352" y="245230"/>
        <a:ext cx="1780606" cy="1042419"/>
      </dsp:txXfrm>
    </dsp:sp>
    <dsp:sp modelId="{8A19958F-2FD3-7549-A849-0E11DCE0A155}">
      <dsp:nvSpPr>
        <dsp:cNvPr id="0" name=""/>
        <dsp:cNvSpPr/>
      </dsp:nvSpPr>
      <dsp:spPr>
        <a:xfrm>
          <a:off x="9786937" y="537601"/>
          <a:ext cx="391239" cy="457676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>
            <a:latin typeface="Helvetica" pitchFamily="2" charset="0"/>
          </a:endParaRPr>
        </a:p>
      </dsp:txBody>
      <dsp:txXfrm>
        <a:off x="9786937" y="629136"/>
        <a:ext cx="273867" cy="274606"/>
      </dsp:txXfrm>
    </dsp:sp>
    <dsp:sp modelId="{2C1C5D48-C94A-B343-BA4D-80C93A5F4B0E}">
      <dsp:nvSpPr>
        <dsp:cNvPr id="0" name=""/>
        <dsp:cNvSpPr/>
      </dsp:nvSpPr>
      <dsp:spPr>
        <a:xfrm>
          <a:off x="10340578" y="212799"/>
          <a:ext cx="1845468" cy="110728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Helvetica" pitchFamily="2" charset="0"/>
            </a:rPr>
            <a:t>Passion attainment</a:t>
          </a:r>
        </a:p>
      </dsp:txBody>
      <dsp:txXfrm>
        <a:off x="10373009" y="245230"/>
        <a:ext cx="1780606" cy="10424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39:35.11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1458 131 7263,'-21'-13'450,"16"3"-540,-15 10 0,20 0 180,0 0 179,0-11-179,0 8-449,0-8 179,-21 11 0,16 0 180,-36 0 90,36 0-180,-36 0 270,15 11-180,0 2 45,-22 12 0,-6 5-135,-8 10-723,3 3 1,-13 11 0,8-2 812,10-6 0,0 5-23,-2 4 1,-8 10 0,1 3-1,10-7 23,6 11 0,2 3-23,-9-4 1,-12 10 0,2 0-1,17-12 23,22-8 0,4-1 0,-19 14 0,-7 6 0,11-14-6,10 1 6,11 8 0,4 2 0,11 4 0,17-15 0,9 9 0,-2-13 90,12 7-30,7-9 0,12 8 0,-9-19-465,-5-23 450,31 18 0,5-6-45,-21-33 45,7 11 0,2-1 135,12-12 0,-11 3 0,2-2-180,29-14 45,-39 0 0,-3-4 45,17-11-90,-26-3 0,-5 1 0,-10 10 2488,10-35-2488,-41 47 368,0-15-368,0 20 711,0 0-711,-21 0-180,-4 0 180,-21 10-90,-1 3 90,22 10-90,-57 10-90,46-7-45,-7 6 0,-1 0 225,-3-1-45,14 20 0,0 4-45,-19 2 180,8 20 0,1 7-428,16-38 1,3 3 307,-1 24 0,2 12 0,4-8 30,4-14 0,4 1 30,2 21 0,2 13 0,3-13-30,3-22 0,2-2-60,-2 9 0,-1 8 0,5-11 60,17 25 0,0-27 0,5 9 0,-3-10 0,14 26 0,-4-31 0,7 6 0,-7-7-90,-2 30 90,1-32 0,8 6 0,-1-7 90,-1-5 0,3-1-90,9 11 0,5 7 0,-3-12 0,-10-24 0,0-3 0,35 29 0,-3-8 90,-17-31 0,9-1 0,-1-4 89,-8-13-179,10-8 0,-3-5 90,-28-2 162,48-18 18,-78 9 449,36 1-539,-36 10-180,15-7 180,-40 17 34,15-6-214,-16-2 390,1 9-840,15-9-179,-57 22 449,52 1 0,-52 32 90,57-16 0,-16 67 0,21-39-1003,-5 5 1,-3 13 0,1-6 899,4-16 1,1 1 252,1 19 0,1 9 0,1-8-313,-2-16 1,7-1 282,16 11 0,10 6 0,-4-6-30,-12-6 0,4-1 30,18 8 0,10 5 0,-6-9-30,-15-17 0,3-1 30,33 23 0,16 9 0,-11-12-342,-30-24 0,1-2 312,33 22 0,14 7 0,-13-10 90,-32-25 0,0-2-30,19 11 0,9 5 0,-3-8-60,-3-9 0,2-5 30,6 1 0,7 0 0,-6-7 15,-8-11 0,0-5-15,13 1 0,7 0 0,-9-4-30,-18-5 0,-1-3 45,43-8 0,-3-3 0,-46 6 0,-2-4 224,31-31 1,-4-2-360,-14 13 180,-6-15 0,-7-3-90,-23 13 135,9-21 0,-1-4-315,-2 5 225,-7 0 0,-7 4 45,-17 18-90,0-15 3147,0 28-2787,0 3 201,0 13-831,21 20 1083,-16 3-1173,15 31 180,1-16 0,9 23 1,6 3-1,21-6-820,7 11 0,0 1 910,-7-9 239,0-18 1,13 0 0,-8-1-105,-16-5 0,1 0 75,32 5 0,16 2 0,-13-3-120,-27-4 0,3-2 67,21-4 1,19-1-1,2-1 1,-18-3-23,-13-1 0,1-2-27,4-3 0,17 0 0,5-1 0,-6-2 0,-20-2 27,-16-3 0,0-1-45,24 2 0,19 0 0,1 0 0,-17-1 0,-20-1 0,1-2-23,20-4 1,18-3-1,0-1 1,-18 0 22,-17 1 0,-2-2-30,33-8 0,12-5 0,-19 0-60,-2-16 90,-7 6 0,15-5 0,-13 1 0,-33 8 0,-1-1 30,22-7 0,8-4 0,-15 1-30,-7-21 180,18 11 0,1 0-306,-14-15 171,4 15 0,-1 3 45,-13 6-360,16-13 91,-42 41-1,37 3 180,-52 10 90,52 10-90,-57-7 90,77 28 89,-46-26-44,36 15 0,5 1-135,-16-16-1059,32 7 0,4-3 1149,-10-20-45,12-2 0,-3-7 1114,-14-19-1189,-7 5 0,13-8 0,-20 0-393,-11-30 393,8 27 0,15-3 0,-20 0 120,-24-36-150,4 17 0,9-11 0,-10 8 60,-18 16 0,-6-3-60,8-31 0,1-14 0,-9 18-30,-15 4 135,-8-6 0,-5 2-135,-12 20 135,-8 14 0,-1 0-45,3-11 45,-22 21 0,3 2 45,35 1 222,-67-18-222,77 30 3133,-36-8-3133,36 19-628,-16 4 538,42 10 375,4 0-375,1 0-270,56-20 450,-46 4-315,17-13 0,2-5 315,-4-8-621,-5-19 1,-5-6 440,-10-16 0,2 10 0,7-14 0,-10 11 0,-15-21 30,5 25 0,5-9 0,-8 13-30,-17-1 45,0-10 0,0-4-597,0-9 552,-16 30 0,-8-7 0,2 6 0,6 8 0,-4 2 0,-12-14 0,-8-7 0,4 10 0,11 16 0,-1 0 0,-8-17 0,-4-9 0,2 11 0,-20-15 0,16 26 0,-7-7 0,6 12 0,-16 3 90,13-4 0,1 1-90,-3 16-156,-21-33 246,36 49-180,-10-16 90,41 28 1069,0-27-1069,0 25 0,21-46 0,4 22 90,22-59 90,-22 35-180,-12-10 0,-5-3 0,-8-2 45,2-8 0,-4 0-135,-19 7 68,1 13 0,-6 4 22,-25 3 0,-30 9 0,-8 4 0,45 14 0,-4 2 0,-18 0 0,-17 0 0,0 1 0,17 4 0,-16-4 0,8 8 0,-12-1 0,21 5 0,29 7 0,-27 5 0,-3 1 0,10-4 74,-11 19-164,26-9 0,15 1 90,1-4 0,-16-9 0,36-9 674,-36-25-674,15 6 0,-15-28 0,-5-4 0,-11 9-956,-15-12 1,-5-2 910,39 33 0,-6 2 112,-15-1 1,-16-4-1,-2 0 1,11 5-68,3-1 0,-2 1 0,-12-2 0,-16-4 0,1 2 0,15 10 45,18 12 0,0 4-45,-29-6 0,-13-2 0,13 5 0,30 9 0,3 4-45,-33 2 0,2 2-81,-7 7 36,26 7 0,1 3 90,-16 6-45,4-2 0,7 0 135,35-12-180,-46 6 180,56-31 0,-40-24-90,35-4 0,-31-19-180,37 11 180,-14 6 0,-10 3-90,3 15 0,-5 1 45,-27-28 0,-3 3-159,21 29 0,-3 3 234,-8-7 0,-6-2 0,9 3 150,-24-6-150,20 14 0,-13 0 0,11 3-30,20 1 0,0 3 0,-9 4 0,-7 1 0,3 1 0,-5-1 0,0 3 90,-19 11 0,3 2-90,37-9 0,-1 1-135,-44 18 0,2 2-45,7 0 180,-11-4 0,1-4 0,15-7-45,17-6 0,2-3 135,-9-4 45,-3-4 0,-4-3 376,27 1 1,-4-1-362,-25-2 0,-12-3 0,11 0-60,24-1 0,-2 0 0,-16 1 0,-17 1 0,0 0 0,16 2 0,13 0 0,0 2-46,-10 2 1,-13 2 0,1 0 0,15 4 0,12 3 0,5 5-855,-46 9 1,5 7-90,18 14 899,10 17 0,5 11 0,11 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29.31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 1 8162,'0'39'0,"0"-1"0,0 36-1975,0 6 1975,0-8 0,0 6 295,0-1 0,0 4 154,0-12 1,-1 4 0,2 11-166,3-8 1,1 11 0,2 6 0,0 2 0,-1-3 0,-1-7-218,-3 7 1,-2-8-1,1 3 1,4 8-236,3-9 1,4 9 0,1 6 0,1 1 0,1-4 0,-3-7 0,-1-13-73,-1 9 0,-2-13 1,5 4 171,6 4 1,6 7-1,0-5 1,-5-19 67,7 12 0,-2-13 0,1-9 0,-5-33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30.09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229 808 7533,'-38'0'0,"0"0"0,0 0 0,0 0 539,17 0-179,-13 0-180,30 0 1169,-13 0-1169,17 0 1169,187 17-1988,-132-13 0,6-3 788,11-3 1,19-2 0,13-2 0,3-1 0,-6-1 0,-12 0-985,10-5 1,-10-1-1,18-6 916,-31 6 0,12-3 0,10-2 0,6-2 0,4-1 0,1-1 0,-2 1 0,-4 0 0,-8 2 0,-9 3-390,16-5 1,-12 3 0,-4 0 0,4 0 0,13-4 291,-25 6 1,7-2 0,5-1-1,5-1 1,3-1 0,0 0-1,-1 1 1,-3 0 0,-3 2 0,-7 2-1,-7 2-230,22-2 1,-10 3-1,-6 1 1,3 2-1,7-2 258,-10 1 0,7 0 0,3-1 1,2 1-1,0 0 0,-4 0 1,-6 3-1,-8 1-11,14-1 0,-11 3 0,-2 2 0,8 0-30,-3 3 0,7 0 0,4 1 0,-3 1 0,-5 0 0,-13-1-30,-1 1 0,-11 0 0,7 2-143,15 4 1,11 3 0,-3 1 0,-18-4 412,-19-5 1,-6 0-1830,89 16 180,-137-18 1403,0 0 36,0-18 0,-17-20 0,-4-21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30.40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638 1 7533,'-95'0'0,"-2"17"0,-2-13-184,51 13 1,1 0 723,-29-13 277,15 12-7,6-16 597,17 0-1407,17 0 1079,54 0-899,-3 0 135,59 0 0,14 0-180,-52 0 0,1 0-945,32 4 0,13 2 0,-8 2 944,-14 1 1,0 4 135,13 3 0,8 4 0,-6-1 167,-2 0 0,-5 5-168,-17 7 1,0 7 0,-10-1-135,-12-5 0,-11 5-237,-6 16 1,-20 5 281,-41 0 0,-18-5-1819,10-9 1,-5-2 685,-26 15 0,-9-3 922,16-19 1,-4-4 0,5-2 0,-2 4 0,1-2 0,-26 6 0,1-1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33.01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78 7533,'0'-39'899,"0"19"-809,0 2 1079,0 18-899,0 34 180,0 9-90,0 51-1999,16-5 1,2 6 1465,-15-15 1,3 11 307,6-11 0,7 17 0,4 9 0,1 3 0,-1-5 0,-5-13-401,-3-9 1,-2-9 0,-1 1 0,4 8 239,-1-4 0,3 10 1,1 4-1,1 2 1,0-4-1,-1-7 1,-2-13-5,3 6 0,-2-12 0,4 1-480,6 17 0,3 3 0,0-17-424,16 5 934,-13-14 0,-12-15 0,-22-40 0,-21 13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42.32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771 346 7533,'-22'0'0,"4"0"0,1 0 899,13 0-89,-30 0-181,29 0-359,-29 0 450,-4 0-450,-4-16-91,-11-1 1,-1-5 90,3-20-990,-29 5 1,0 1 809,25-7-90,0 16 0,3 0 0,14-12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42.77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39 654 7803,'-21'0'989,"4"0"-899,17 0-180,0-16 270,0-6-270,17-33 135,8-7 0,5-4-1401,-8 19 0,2 0 1356,12-26 0,0 0 0,-7 25 0,-1 3 0,2-5 0,1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44.17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38 38 8342,'0'-21'270,"0"5"-90,0 16-90,-17 0 0,13 0 0,-13 0 989,17 0-89,0 69-541,0-1-1269,3-3 1,2 20 0,0 5 0,-1-9 361,-2-11 0,-2-4 0,2 12 213,2-6 1,1 14 0,0 8 0,1 2 0,0-1 0,-1-7 0,-2-12-722,-1 15 0,-1-12 0,1 7 966,0-6 0,2 8 0,1 2 0,-2-7 0,0-14 0,-3 3 0,0-11 0,0-3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44.60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191 254 7533,'-38'0'989,"0"0"-629,0 0-180,-1 0-720,18 0 270,4 0 180,17 0 180,17 0 0,38 0 810,9 0-1611,4-4 0,17-3 0,-7 1 936,-9 4 0,7 0-10,4-3 1,19-1 0,7-2 0,-3 1 0,-12 0-714,-4 0 0,-10 0 0,20 0 547,-29 2 0,11 1 0,9-1 0,8 0 0,4 0 0,2-1 0,1 1 0,-2 0 1,-5-1-1,-6 1 0,-9 0-300,13-2 0,-11 0 1,-5 0-1,1-1 0,6 1 1,10 1 250,-14 1 0,9-1 0,6 1 0,5 0 0,3 0 0,2 0 0,-1 0 0,-1 1 0,-4-1 0,-5 1 0,-7 0 0,-8 0-163,27-1 0,-15 0 1,-6 1-1,5 1 0,13 0 236,-24 1 1,7 1 0,8 1-1,3 0 1,3 0 0,1 0-1,-2 1 1,-3-1 0,-5 1-1,-7-1 1,-9 1-479,33-1 0,-15 0 1,-3 1-1,13 2 258,-20 1 1,10 2 0,6 1 0,3 1 0,-3 0 0,-6-1 0,-11-1 0,-15-2-979,23 0 1,-11 1 1124,3 5 0,6 4 0,-12-5 0,-21-8 0,-2-2 0,30 1 0,-1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45.19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153 463 7533,'-21'0'359,"-13"0"-359,30 0 180,-13 0 90,0 0-180,13 0 450,-30 0 179,30-16-808,-13 12 358,51-13-179,-9 0 180,55 5 0,15 2-135,-46-1 0,5 1-893,28 0 0,22 1 0,4 0 0,-14 1 788,-22 2 0,-7 0 0,13-2 34,1 0 0,14-2 0,10-1 1,4-1-1,-1 1 0,-7 0 0,-11 0-487,1 0 0,-11-1 0,1 1 0,17 0 373,-23 3 1,11-1 0,8 0 0,6 0 0,4 0 0,1 0 0,-1 0 0,-3 1 0,-5 0 0,-8 1 0,-10 1 26,33-2 1,-17 2 0,-1 1-1,15-1 53,-22 2 0,12 0 0,6-1 0,5 0 0,1 1 0,-3 0 0,-6 1 0,-9 0 0,-13 1-780,23 1 1,-17 1-1,8 1 750,-5 0 0,10 0 0,1 0 0,-5-2 0,-14-1 0,14-6 0,-8-2 0,-12 2 0,0 1 0,1-1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45.47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7533,'0'23'0,"0"11"0,0-12 2608,0-2-1169,0 31-629,17-25 209,4 30 1,5 21-1,0-1-2137,7 9 1,2 10 1281,-11-21 1,4 12 0,1 9 0,0 2 0,-2-5 0,-2-9-450,0-3 1,-3-9 0,-1 1 0,2 7 119,-2 1 0,0 9 0,2 4 0,-1-3 0,-1-7 0,-2-12 165,13 20 0,-3-7 0,-10 1 0,-2 5 0,2-17 0,19 0 0,-19-19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39:38.80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5198 373 7533,'21'-23'0,"-16"0"-180,15 0 0,-20-1 180,0 1 0,21 1 180,-16-2 0,15 2-270,1-2-90,-16 12 90,16 2 0,-21 10 1079,0 0-719,0-11-90,-21-2-90,16 0 0,-16-8 0,1 9 90,-6-1-180,-61-18 90,10 26-716,1-6 0,-2 0 671,27 11 0,0 0-135,-23-1 0,-6 2 120,11 9 0,-3 5 0,-8 2-48,5-2 0,-8 3 0,-4 1 0,1 1 0,6 0-422,3 1 0,5 1 0,-1 1 0,-7 4 440,-6 1 0,-11 5 0,-4 2 0,2 0 0,8-2 0,16-5 0,-16 10 0,2 2 30,19-10 0,-12 6 0,-8 3 0,1 0 0,5-3 0,12-6-30,0-2 0,10-6 0,-10 6 44,-1 3 1,-12 6 0,-5 4 0,-1 1 0,8-4 0,13-4-15,6-4 0,10-3 0,-8 6-15,-3 1 0,-13 7 0,-4 4 0,1 0 0,6-3 0,15-6-15,-8 10 0,2 0 36,3-4 0,-14 7 0,-4 3 0,5-4 0,14-6 9,1 2 0,4 0 15,-20 15 0,-9 7 0,13-9-15,30-23 0,4 1-45,-12 19 0,-4 8 0,12-8-180,7 10 210,8-6 0,-4 13 0,10-10-300,17 13 180,21 18 0,9-2 0,11-18 90,8-25 0,11 3 0,-5-8-90,11 2 120,-3-20 0,12-1 0,-8-7 60,26-3 0,9-6 0,1-3-90,-16-4 45,-4-10 0,-8-1-45,-34 6-53,46-26 53,-76 28 90,-6-18 0,-6 19-449,-76 23 269,46-3 0,-36 31 0,-4 7 90,14-7-628,8 4 0,-9 13 1,11-6 627,20-18 0,2 3 45,-5 15 0,-6 15 0,1 1 0,7-10 226,3 0 0,4 2-181,-1 12 0,-3 15 0,2 1 0,5-15-45,6-13 0,3 0-45,1 4 0,-1 12 0,4 0 0,6-16 45,11-16 0,7-1-105,5 29 0,5 14 0,0-15 60,11 14-90,9-16 0,11 13 0,-10-14 90,-4 15-30,8-30 0,14 5 0,-6-12-60,26 2 90,-23-19 0,10 2 0,-5-10 45,-12-16 0,1-5-15,16 6 0,8 3 0,-10-7 330,19-10-180,0-5 0,-5 0 90,-25 2-135,-1-7 0,-4 0-46,-22 7 336,32-7-605,-57 0 360,-5 79 0,-5-30-180,-5 7 0,-1 8 45,10 21 0,2-1-129,-1 6 294,-1 3 0,0 19 0,3-13 914,7-29 1,3 1-1035,1 31 0,1 14 0,5-15-180,3-32 0,7-5 60,16 14 0,10 6 0,-6-13-149,18 8 119,9-28 0,20 1 0,-17-7-30,-2 6 60,8-17 0,18-2 0,-19-4-150,-12-2 330,-1-7 0,15-1 0,-12-5 994,13-13-1114,-19 3 0,10-1 0,-8-1-30,-15-2 0,-2-3-1148,27-8 1,-6 0 1237,-23 7 44,1-2 1,-2 4 45,-14 10-304,52-7 124,-22 30 135,-30 16 0,0 5-225,9-9 0,3 5 90,-3 25 0,0 14 0,-2-11-45,-3-19 0,2 0 22,2 8 1,6 11 0,1-2-1,-6-11-22,-4-11 0,5-5-68,15 3 1,14 6 0,2-3 0,-13-9 22,-14-8 0,3-7 135,21-1 0,18-2 0,1-2 0,-19-3 0,-22-3 0,-1-4-68,20-5 1,16-3-1,0-2 1,-14 0 22,-14 1 0,0-3 134,18-6 1,17-4 0,-1-2 0,-18 1-135,-20-1 0,-2-2 60,31-1 0,13-2 0,-27-1 120,-34-8-450,25 15 1,1 6 269,-26 2-45,26 4 0,4 6 224,-9 12-36,8 18 1,-2 8 36,-7 10-90,16 18 0,5 0-46,-26-35 1,1-1-765,26 22 1,3-3 674,-23-26 0,2-4 90,28 7 0,-2-4 0,-32-12 0,0-3-105,16-3 0,8-2 0,-10-2 60,19-11 60,-13-4 0,12-6 0,-15-1-60,1-19 0,-1 6 0,15-7 0,-12 6 90,13-7 225,-9-10 0,-2 4 1149,-4 20-1509,-26 3 0,-5 2-135,-10 14 0,30 2 0,-35 10-90,41 10 270,-37-7 315,43-15 0,-2-7-135,-45-2 361,34-6 1,3-10-587,-37-11 0,-6-2 135,31-21-30,-14 1 0,2-16 0,-7 8-192,-13 19 0,-2 0 132,11-13 0,4-6 0,-10 10 1987,-17-20-1942,6 8 0,-1 2-135,-10 4 135,0-14 0,0 3-45,0 26 90,0 4 0,0 5-90,0 22 0,0-6 0,0 24-539,20 0 359,6-3-45,5-22 0,5-5 225,36-5-293,-29-2 0,4-13 0,-4 7 293,-2 11 0,0 0 30,3-14 0,1-7 0,-6 7-120,13-24 60,-18 19 0,4-9 0,-3 11 30,22-10 240,-25-1 0,-2-16 0,-5 11-60,1-14-150,-17 21 0,-2-11 0,-3 10-210,-4-15 90,0-8 0,0 4-90,0 26 90,-2-8 0,4 2-90,19 24-194,4-30 464,22 48 269,-1-17-359,-21 17 90,17-29 90,-17 18-315,7-20 0,3-5 135,16-9 30,-15 5 0,4-12 0,-8 9-30,4-24-330,-7 14 0,2-15 1,-9 13 509,-17-11-60,7 10 0,5-16 0,-5 14-75,-8 31 0,-3 1-858,0-21 0,-1-9 0,-1 11 813,-4-22 150,-7 28 0,-5-9 0,5 11 30,7-17-91,-6-13 1,1 7-180,10 40 90,-9-8 0,-2 3 0,6 20-179,-36-43 269,36 45-90,-36-25 0,35 29 0,-35-30 0,36 27-225,-15-28 0,-1-4 225,16 9 90,-15-31 0,-1-5-180,16 15 241,-16 1 1,1 1 208,15 6-180,-23-1 0,-6 2-90,3 4-90,-19-8 0,-7 6 90,0 28-270,-15-10 0,-5 3 90,-5 23 90,21-1 0,-9-2 0,6 3 0,11 8 0,-2 2-240,-14-3 0,-10-2 1,12 4 59,-20 5 0,7-2 0,-14-2 0,16-1 360,1-5-30,10 4 0,-12-2 0,15-2 325,8-13-340,-11 0 0,5-2-135,26 0 45,-25-5 0,-1 2 2755,26 13-2890,-18-5 0,-18-4 0,8 5 90,-28 1-771,7 1 0,-16-5 0,10 6 771,22 11 0,-1 1 134,1-2 1,-12-3 0,0 1 0,10 2-135,-10 1 0,3 1-361,-8-3 1,-6-2 0,8 0 449,10 1 1,-1-1 0,1 4 0,-12-1 0,0 0 0,9 2-387,-10-1 0,-1 1 387,3 0 0,-14 0 0,1 2 0,16 3-135,11 5 0,3 4-105,-15-1 0,-10 2 0,13 1 15,26 3 1,0 2 14,-29 0 0,-12 1 0,17 0-60,1 11 60,4-17 0,-14-2 0,21 0 300,25 3-315,-34-26 0,1-9 135,38 4-222,-26-33-678,62 41 1658,-20 2 1,-6 11-1,-20 0 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1:02:21.035"/>
    </inkml:context>
    <inkml:brush xml:id="br0">
      <inkml:brushProperty name="width" value="0.34286" units="cm"/>
      <inkml:brushProperty name="height" value="0.34286" units="cm"/>
      <inkml:brushProperty name="color" value="#004F8B"/>
    </inkml:brush>
  </inkml:definitions>
  <inkml:trace contextRef="#ctx0" brushRef="#br0">23 46 7533,'-12'-23'359,"1"11"271,11 2 989,0 10-809,21 0-720,-5 0 359,48 10 91,-11 4 0,7 6-810,3 2 0,6 4 0,6 4-153,5 3 0,6 2 0,3 4 1,0 3 332,-10 0 0,0 3 0,0 2 0,3 2 0,2-1-249,-2-2 1,1 1-1,3 0 1,1 1-1,0 0 1,1-2 389,-9-4 0,-1-1 1,2 0-1,0 0 1,1-1-1,2-1 1,1 0-159,-4-5 1,1 1 0,2-2 0,0 0 0,2 0 0,0-2 0,1 1 0,0-1 151,5 0 0,0-1 0,2-1 0,0 0 0,0 0 0,1 0 0,1 1 0,0 1-235,-6-1 0,1 1 0,1 0 0,0 1 1,0 0-1,0 0 0,1 0 0,-1 1 0,1-1 230,0 0 0,0 1 0,1 0 0,-1 0 0,1 0 0,0 0 0,0 0 0,0 1 0,0-1-72,-6-2 0,1 1 0,0 1 0,1-1 0,0 1 0,-1-1 0,-1 0 0,-2-1 0,-2-2 0,-2 0 57,10 2 1,-5 0 0,-1-2-1,-2 0 1,0-1 0,1-1-1,4 0 65,-3-3 0,1 1 0,2-2 0,0 1 0,1-2 0,-1 0 0,0 0 0,-2-2 92,7 2 0,0-1 1,0 0-1,-1-2 0,-2 0 1,-2 0-1,-4-1-110,11 2 0,-6-1 0,-2-1 0,1 1 0,3 0-45,0 0 1,8 3-1,1-1 1,-5 0 0,-10-3-1,-16-3 63,-4-2 0,-8-1 35,26 4 1,-1 1-36,-29-5 0,4-1-60,25 4 0,12 0 0,-11-1 60,-21-5 0,2 0 90,32 5 0,14 2 0,-21-5-2789,-10-8 1603,10 7 1,-8 0 1005,-48-7 0,28-3 0,-47-13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1:02:37.177"/>
    </inkml:context>
    <inkml:brush xml:id="br0">
      <inkml:brushProperty name="width" value="0.34286" units="cm"/>
      <inkml:brushProperty name="height" value="0.34286" units="cm"/>
      <inkml:brushProperty name="color" value="#008C3A"/>
    </inkml:brush>
  </inkml:definitions>
  <inkml:trace contextRef="#ctx0" brushRef="#br0">48 115 7533,'-23'-23'-630,"10"11"630,2 1 0,11 1 90,0 7 0,0-7-90,0 0 0,0 8 90,0-8-90,11 0 90,12 7-90,3-7 270,17 10-270,-17 0 180,28 20-180,-26-5 90,46 39-1,-32-26-44,5 13 0,3 3-45,14-1-839,2 24 1,-2 5 838,-29-37 0,1 2 30,17 22 0,8 11 0,-7-6-30,-12-11 0,1 1 0,6 1 0,8 9 0,2 0 0,-8-8 0,3 5 0,2 1 0,-2-2 0,10 9 0,-1-1 0,-8-9 0,1-3 0,-2 1 0,-1 4 0,7 10 0,0 1 0,-7-9 0,6 5 0,0 0-23,-4-4 1,7 9-1,2-1 1,-6-9 67,12 5 0,3-3-45,-8-9 0,10 5 0,0-2 0,-7-9-45,11-2 0,1-1 67,-9 1 1,9 9-1,1 0 1,-10-6-23,8 2 0,1 4 54,-21-8 0,8 9 0,2 4 0,-1-3 0,-8-7-54,-1-3 0,-5-6 0,7 6 35,2 5 1,9 7 0,3 3 0,-3-3 0,-8-10-36,-4-7 0,-6-8 0,7 6 18,4 5 0,8 6 0,3 3 0,-2-2 0,-8-7 12,2-2 0,-7-5 0,8 8-84,3 5 0,9 10 0,4 4 0,-4-4 1,-8-7 23,0-2 0,-7-6 0,8 5-24,-1-1 0,10 7 0,3 2 0,-4-3 0,-8-8 54,-2-4 0,-7-7 0,8 4-54,0-2 0,8 4 0,3 2 0,-2-2 0,-9-4 54,3 1 0,-7-2 0,7 5 18,-3 3 0,8 8 0,3 3 0,-4-3 0,-9-5-18,-1-3 0,-8-4 0,6 5 0,2 2 0,8 8 0,3 3 0,-3-4 0,-8-9 60,-2-5 0,-6-8 0,6 5-24,-5 0 0,7 5 0,2 0 0,-2-1 0,-7-7-6,3-5 0,-6-4 0,5 4 14,13 14 1,7 8 0,1-1 0,-10-8 45,12-1 0,-1-2-68,-10-3 1,9 7 0,0-1-1,-11-8 23,-1-2 0,0-5 165,17 2 0,9 1 0,-11-4-75,-22-4 0,-1-3 44,18-4 1,9-1 0,-10 1-135,-21 4 0,-2 1 75,11-5 0,7-1 0,-11 1-75,-20 0 0,-2 0-463,32 9 1,-3-2 507,4 0-95,-17-9 0,-2-1-265,-5 8 213,31-11-573,-57-2-224,26-11 854,-29-21 0,9 5 0,-10-18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1:04:06.158"/>
    </inkml:context>
    <inkml:brush xml:id="br0">
      <inkml:brushProperty name="width" value="0.45714" units="cm"/>
      <inkml:brushProperty name="height" value="0.45714" units="cm"/>
      <inkml:brushProperty name="color" value="#E71224"/>
    </inkml:brush>
  </inkml:definitions>
  <inkml:trace contextRef="#ctx0" brushRef="#br0">69 1848 8154,'-13'0'-449,"3"0"269,10 0 270,-10-11-252,8 9-469,-8-9 565,-1 11 17,9 0 511,-9 0-450,32 0-89,-6 0-1,18-10 135,32-3-57,-22-10 45,23 6 0,7 1-45,19-10-1029,-22 12 1,12-1 0,-6 0 983,-4-3 0,3 0 45,-5 5 0,10-2 0,1 1 0,-10 0 0,10-5 0,0 0-515,-10 3 1,9 0 0,1-1-1,-10 2 515,12-5 0,1 1 22,-9 3 1,11-1 0,1 0-1,-9 1 8,-11-1 0,-5 1 0,6-1-423,21-2 1,11-2 0,1 2 0,-11 1 392,-17 4 0,-8 1 0,8-1 0,1 0 0,8-1 0,4-1 0,-2 1 0,-10 1-160,-1 1 0,-7 0 1,7 1 144,3-1 1,9-1-1,4 0 1,-4 1 0,-9 0 14,-3 0 0,-7 0 0,8 0 0,7-1 0,11-2 0,4 0 0,-4 0 0,-12 3 0,-7 3 0,-9 1 0,10-2 0,9-4 0,13-2 0,4-2 0,-4 1 0,-12 2 0,-9 2 0,-8 1 0,9-1 0,8-1 0,13-3 0,4-1 0,-4 1 0,-11 1 0,-6 0 0,-10 0 0,10 0 0,5 0 0,12-1 0,3-1 0,-4 1 0,-12 3 0,-8 0 0,-10 2 0,10-1 0,6 0 0,12-2 0,5 0 0,-5 1 0,-12 2 0,-6 2 0,-9 3 0,8-1 0,6-1 0,12-2 0,2 1 0,-3 0 0,-11 1 0,-6 1 0,-9 2 0,9-2 0,4-1 0,12-2 0,3 0 0,-5 1 0,-11 2 0,20 0 0,-1 0 0,-23 0 0,11-2 0,4-1 0,-5 1 0,-11 2 0,18 1 0,-2 1 0,-6-3 0,12-2 0,0 0 0,-12 2 0,5 3 0,-4-1 0,9-6 0,8-2 0,-12 5 0,-23 8 0,-2 0 16,4-6 1,5-4 0,-9 4 1391,28 7-1588,-13-8 0,-6 0 1,-26 7 379,25-7 0,-80 10 1,5 0-1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1:01:59.0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1 163 7533,'0'-14'90,"0"-6"90,0 17 89,0-7-269,0 0 90,0 8 0,0-19-90,0-2-90,0 7 90,0-4 270,0 9 0,0 9-90,0-8-90,0 30 0,0 6-180,0 19 90,0 2 135,4 10 0,2 4-45,6 24-910,-2-17 1,1 17 0,1 3 0,0-10 761,1 3 1,2 4 57,-3-2 0,1 18 0,1 6 0,-1-5 0,-1-15-324,-2-16 1,-1-9 0,0 10 293,-1 2 0,2 14 0,-1 6 0,1-1 0,-1-5 0,-1-14 60,1-2 0,-1-11 0,1 11-30,-1 4 0,2 14 0,0 6 0,-1 0 0,0-7 0,-1-15-494,1 21 0,0-3 530,-1-12 0,3 13 0,1 4 0,-1-4 0,-3-12-36,0 17 0,0 2 15,0-25 0,1 14 0,1 6 0,0 2 0,0-5 0,-3-12-15,0 8 0,-2-10 0,2 12-13,0-10 0,2 14 0,1 7 0,1 2 1,-2-3-1,0-9 0,-3-15-362,-3-2 0,-2-12 1,2 9 374,4 14 0,1 13 0,2 4 0,-1-4 0,-2-14 0,-2-13 0,-1-9 0,0 8 18,2 5 0,0 10 0,1 4 0,1-2 0,-1-8-18,1 7 0,0-7 0,2 11 0,-2-8 0,1 12 0,1 5 0,0 0 0,-1-6 0,-2-14 0,0-3 0,-3-11 0,3 9 18,2 12 0,3 15 0,0 3 0,-1-8 0,-3-18-18,-6-10 0,1-3 45,5 9 0,5 13 0,-1-1 0,-4-15 0,-5-11 0,-1-1-45,5 11 0,2 14 0,0 0 0,-3-15 44,-4-13 1,-2-1-45,4 17 0,0 10 0,-1-13 90,-3 8 0,0 12 714,10 9-804,2-21 90,1-4-180,-3-23 90,-10-47 1198,0 7-1198,10-10 1800,-7 0-1890,7 0 3366,0-10-3160,-7 7-26,38-17-360,-23 17 0,68-18 90,-43 18 45,34-2 0,5 0-134,-5 5-382,-15 3 0,12 1 1,-7-1 560,-12-2 0,4 1-23,21 4 1,17 2-1,3 1 1,-12-1 67,8 0 0,5-1 165,-24-3 0,13 0 0,8 0 0,0 0 0,-7 0 0,-14-1-90,-4 1 0,-11 0 0,11-1 15,10-2 0,16-1 0,7 0 0,1-1 0,-6 1 0,-14 0-616,0 0 0,-12 0 0,14 0 635,-6 0 0,13 0 1,9 0-1,4 0 0,-3 0 1,-7 0-1,-14 0-539,17 0 1,-15 0-1,16 0 486,-23 0 0,12 0 1,9 0-1,3 0 0,1 0 1,-5 0-1,-7 0 0,-13 0-484,25 0 1,-16 0 0,17 0 472,-30-2 0,11 1 0,9-1 0,4 0 0,3-1 0,-2 1 0,-5-1 0,-7 0 0,-10 1-104,12-2 0,-13 1 1,0-1-1,16-1 104,-18 0 0,10-2 0,9 0 0,5-1 0,2 0 0,1-1 0,-2 1 0,-5 0 0,-8 0 0,-10 2 45,26-3 0,-15 2 0,-1-1 0,17-2-18,-24 2 0,12-2 0,8-1 0,4 0 0,4-1 0,0 0 0,-4 0 0,-4 1 0,-9 1 0,-11 2-27,21-2 0,-17 3 0,1 0 0,15-2-18,-20 2 0,11-1 0,8 0 0,6-2 0,2 1 0,1 0 0,-4 0 0,-4 0 0,-9 1 0,-10 0-5,22-2 1,-16 1 0,0 0-1,16-1-13,-23 3 0,10 0 0,7-1 0,6 0 0,2 0 0,1 0 0,-4 0 0,-4 0 0,-8 0 1,-11 1 35,23-3 0,-15 0 0,-1 0 0,15-1 29,-17 3 1,11-2 0,9 0 0,4 0 0,1 0 0,-2 0 0,-5 0 0,-9 1 0,-12 2-185,9-2 0,-14 2 1,-3 0-1,13-2 206,-1-1 0,11-2 1,6 0-1,3-2 1,-4 1-1,-7 1 1,-12 0 28,17-1 1,-14 0 0,12-2-4,-18 2 0,12-2 0,5-1 0,3-2 0,-2 2 0,-7 0 1,-12 3-48,18-4 0,-12 4 0,10-3 119,-7 1 1,13-2 0,6-2 0,-2 2 0,-11 1 0,-19 5 30,-3 1 0,-6 2-30,29-4 0,12 0 0,-24 5-330,-19 7 180,-3 0 0,-6 0 1111,-29 0-2190,-4 0 2606,-22 10-1527,-33 24 0,-5 4 0,-19 19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1:01:59.87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1052 25 7533,'13'0'0,"8"0"-90,-18 0 360,7 0-180,0 0 359,-7 0-89,7 0 0,0 0 0,-7 0 1169,7 0-1349,-31 0 90,6 0-91,-29 0-89,-2 0 90,-22 0 0,-5 0-90,-17 0-536,26-3 0,-9-2 0,8 2 536,13 2 0,0-1-180,-47-3 0,1-1-90,0 6-627,24 0 0,10 0 717,36 0-90,8 0 180,53 0-900,26 11 720,2 2 45,8-1 0,1-1 46,4 2 118,-11-7 1,12 1 0,-10 0-30,22 6 30,-19-3 0,11 1 0,-13 2 330,11 13-90,7 8 0,-9 6 0,-41 3-45,-4 24 0,-9 5-136,-32 0-44,-7 19 0,-7 0-135,-16-17-803,-1-7 0,-3-5-186,-7-14 1079,-35-12 0,36-5 0,-16-18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1:02:01.04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417 1 7533,'13'0'0,"-3"0"539,-10 0-269,0 10-180,0 14 450,-10 1-180,-4 29-91,-6-6 1,-3 4-468,4-4 0,-1 6 318,-10 24 0,-5 11 0,3-7-511,4-11 0,0 0 541,-1 8 0,-1 7 0,2-12-420,3-22 0,3-4-45,9 5 1,0-6 224,-8-11-270,32-97 270,-9 9 180,10-15 0,4-16 0,-3 9-1541,-5-21 1451,17-2 0,2 2 90,-12 11-658,1 32 1,1 1 567,6-31 720,11 2-32,12 1 31,-7 27-44,35 8-45,-43 55-136,12 37 1,-1 12-1125,-1 17 240,-13-7 0,3 12 1,-3-11-61,13 19 450,-14-27 0,3 8 0,-2-13 0,12 1 0,-6-16 0,-1-1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16:08:22.346"/>
    </inkml:context>
    <inkml:brush xml:id="br0">
      <inkml:brushProperty name="width" value="0.22857" units="cm"/>
      <inkml:brushProperty name="height" value="0.22857" units="cm"/>
    </inkml:brush>
  </inkml:definitions>
  <inkml:trace contextRef="#ctx0" brushRef="#br0">0 4369 18583,'17'0'0,"-3"-14"936,-14 10-2529,0-9 96,0 13 1497,0-14-675,0 10 56,0-9-151,0 13 590,0 0-171,0-14 441,0 10 0,0-10-770,0 14 1720,0 0-360,0-13-590,14 9 214,-10-9-727,11 13 1193,-15 0-90,13 0 0,-9-14-953,9 10 606,1-10 703,-11 1-1698,25 9 1252,-25-24-1108,24 25 685,-10-25-111,14 11 983,-14 0-1015,10-10-8,-8 24 580,11-25-327,2 11 916,-1-1-651,0-10-157,-1 12-396,-13-1 25,11-10-6,-11 23 25,14-24-25,-13 24-303,10-10 503,3-13-184,-11 7-315,21-25 328,-24 27 38,0-10-291,10 11 558,-10-13-617,15-1 133,-15 0-315,12 13 867,-12-9-645,0 10 70,10 0 812,-24-11-1838,25 11 1751,-25-1-1365,24-9 1185,-23 23-654,23-23 502,-23 24-224,9-25-749,1 11 1574,-11 0-1875,26-11 1856,-26 25-762,12-25-463,-2 25 384,-9-25-830,23 11 1801,-23-14-1680,23 14 1843,-24-11-1995,24 11 1065,-23-14-662,23 0 522,-23 0-129,23 13 57,-24-9 67,11 10-460,0-14 924,-11 0-1670,11 1 1597,-14 12-1356,0-22 977,0 18-1343,0-22 1147,0 12-751,0 2 362,0-1 408,0 0-414,0-14 469,0 11 180,0-11-90,0 0 0,0 11-90,0-11 90,0 14 0,14-14 418,-10 11-276,11-25 182,-15 39-324,0-50 0,13 46 679,-9-34-602,9 27 472,-13 1-968,14-15 674,-11 24-361,25-34 716,-25 48-4,24-48-677,-23 48 602,23-48-471,-24 48 551,25-48-397,-25 48 177,24-48-392,-23 48 5,24-34 194,-11 23 213,15-12 48,-1-2 36,0 2-53,-14-2-397,23 2 580,-19-1-463,24-14-569,-14 10 359,14-23-144,3 23 421,0-9-196,11 13-2548,-11-14 2362,14-3 596,0 0-771,0-10 447,0 9 198,0 1-344,14-11 145,-25 25-576,-6 5 0,-3 0 655,-5-6-213,5 6 1,3 0 128,6-5 105,25-26-212,-15 26 125,15-25-110,-24 25-115,34-10 126,-48 13-46,48 0-303,-35 0 1535,39 0-1437,-39 0 39,35 0 170,-34 13-325,24-9 709,0 23-914,-11-23 607,11 23-701,0-23 796,-11 23-570,11-10-683,-24 7 0,-1 1 965,21 2 29,-20-3 0,-1 0 951,11 7-1225,0 0 431,0 0-909,14 0 680,-25 0-147,22 0 63,-25 0 42,14 0-56,0 0 167,0 0 145,-14 0-45,11 0 0,-11 0 0,14 0 226,0 0-1,14 0-98,-25 0 1948,35 0-1947,-34 0-1,37 0 90,-38 0-90,36 0-225,-50 0-1,50 0 99,-50 14-454,36-10 391,-25 9-366,14 1 74,-14-10 169,11 9-184,-25 1-178,11 4-164,0-1 790,-11 10-762,10-9 496,1 13-191,-10-14 2,10 24 527,-14-34 158,13 35-794,-23-25 1,20 14 1064,-24 0-1573,14-1 783,0 1-218,1-14 806,-15 11-1414,10-11 1234,-10 14-667,1 0-61,9 0 803,-10 14-675,0-11 636,10 25-1015,-23-25 1032,9 11-777,2 0 577,2-11-89,1 12 102,10 12-121,-25-21 431,10 35-92,1-37-612,-10 10 590,9-14-376,-13 0 574,0 0-4,0 0 46,0 13-392,0-23 207,0 34 137,0-48-358,0 48 399,0-48-126,-13 34 26,9-23-165,-10 12 282,14 2-509,-13-2 593,10 15-502,-11-11 320,0 11-54,-4-14-118,1 0-347,-11 1 483,11-2 230,-14 1-158,0-14 1008,0 10-895,1-9 345,-1 14-606,-1-15 371,1 10-525,0-24 233,0 24-306,0-9-99,-13-1 324,10 12-503,-11-13 556,14 1-349,-15 10 212,12-9 107,-24-1-280,24 12-234,-25-13 465,25 1 10,-25 10-191,25-23-394,-24 23 227,9-23-282,1 24 400,-11-25-164,11 25 194,-14-25-485,-13 24 406,9-10 196,-9 15-1439,-1-14 1435,-3 9-170,0-10 167,-11 14-1537,30-16 1,-1 1 1595,-29 15-315,24-15 0,2-1-452,-1 2 450,14-2 1,-1-2 90,-30-10-367,-12 24 433,5-24-392,-4 11 177,10-14-47,31-2 1,1 4-699,-28 12 768,-14-10-126,0 10 374,-1-14-472,2 14 470,-1-11-258,0 11 102,14 0 206,-11-11-443,11 24 604,0-9-264,-10 12 311,9-12-303,1 9 262,-10-23-484,9 22 316,2-22-158,26 3 1,0 0-265,-17-7 139,18 6 0,0 1-280,-29-3 289,27 2 0,-1 2-131,-28 6 295,23-6 0,0 1-291,-23 9 306,29-5 0,-1 0-42,-39 5 50,39-3 1,2 1 19,-31 15 23,18-15 1,0-1 62,-22 16-160,27-16 0,0 1 88,-33 15-57,40-9 1,-1 1 4,6-6 0,0 0 11,-6 5 0,1 1-481,6 0 1,1-2-116,-33 14 383,40-1 1,2 5-969,-25 26 1031,31-21 1,0 5 0,-13 16-1,-2 5 1,-2 2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16:08:45.58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187 5297 6004,'13'18'179,"-9"-5"-268,10-13 178,-14 0 1,0 0-90,0 14 90,0-10-90,13 10 540,-10-14 0,11 0-450,-14 0 629,0 0-539,14 0 0,-11 0 0,11 0-360,-14 0 180,14 0 0,-11-14-90,10 10 0,1-23 90,-10 23 180,24-37-180,-11 20 0,1-23 0,10-15-90,-25 22 90,11-22-90,-1 14 90,-9 11 0,9-11 0,1 0 0,-11 11 0,11-11 0,-14 0 0,0 11-562,0-25 562,0 24 0,0-9 90,0 13-139,0-27 49,14 20 0,-11-21 0,11 14 90,-14-3-90,0 13 0,13-20-90,5 21-43,13-1 133,0-19 0,-13 33 0,9-23 0,-10 12 180,28-25 0,-11 5-180,10-10 180,1-11 0,-10 21-180,10-24 45,-15 32 0,-2-1-2706,10-38 2706,-9 37 0,1 0-135,-7-1 0,-2 4-56,14-8 101,0-4 0,2-4 45,-4 16 0,0 0-1108,6-12 0,0 0 1018,24-21 90,-5 4-879,-10 20 969,1-9 1339,-4 1-1429,-14 26-42,13-10 42,-23 13 90,33-14 1988,-32-3-1988,36-15 780,-23 16-870,0 10 0,1 1 0,2-1 0,5-5 0,0-2 0,-5-8 0,11 1 0,2-1-2128,4-17 2128,-12 31 0,3 0 90,0-6 0,-2 3-1140,11-1 1050,-11-1 0,-2 0 98,7-6 82,-1 2-90,9-12-90,-8 25 90,13-25-180,0 11 180,0-15-180,14 15 180,2-10 0,2 10-90,-35 17 0,0 1-90,33-20 45,-12 14 0,3 1 45,-11 9 0,0-1-45,12-9 0,-1-3 0,-15 7 0,-2 1 0,-5 7 0,0 1 496,6-7 0,0 1-451,30-6 0,-25 7 0,1-2-90,23-18 90,-29 24 0,2 0 318,-10 2 1,2 0-139,20-1 0,1 1-180,-17-3 0,0 1 45,15 6 0,2 2 0,0-6 0,-2 2-45,-14 11 0,0 2-264,15-1 1,0-2 263,-14-3 0,1 0 0,14 3 0,1 2 0,-11-1 0,1 0-45,29-6 0,0 2 90,-29 11 0,0 0-45,16-11 0,0-1 0,-18 12 0,-3 1 0,-1-6 0,0 1 0,2 5 0,-2 2 0,29-1 0,-9 10 0,-1 7 0,3 18-45,-16-13 0,-1 3 135,18 34 429,-11-24-519,11 23 864,-14-9-864,14-2-384,-11 12 384,11-11 0,-15 0 0,15 11 895,-11-24-715,-2 23-180,-5-24 0,4 39-2005,3-22 2005,-3 12 180,-3 8-974,-24-32 794,-5 18 333,-1-11-333,-12 1 90,0 2-90,10-5-63,-23 1 153,9 4 0,1 13-90,3-14 0,0 10 0,-3-9 90,-1 12 90,-9 2 0,23-2-180,-24 1 90,26 0 179,-26 0-89,12 0-90,-15-14 0,14 11-90,-11-11 90,11 13 0,-14-12 0,13 9 0,-9-23 1958,23 24-1958,-24-25 0,25 11-360,-25-14 90,24 27 90,-9-21 2139,-1 23-2049,10-2 0,-24-20 0,11 20 0,-14-13 270,0 3-90,0 1-1,0 9 91,0-23 771,-14 23-771,11-10-270,-24 1 0,23 8 0,-23-22 0,23 24-90,-23-25 180,10 11 0,0 0 0,-10-11-90,23 11 0,-38 13 90,22-6 90,-26 10-257,16-3 77,-1-25 0,-13 25 279,10-39-100,-25 36 91,24-49-450,-10 33 90,0-37 90,-2 25-539,-2-24 359,4 10 90,0-14-84,-3 0 84,1 0 0,-12 0 0,11 0-89,-42 0 179,7 0-90,31 0 0,-2 0 90,-39 0-215,14 0 125,-10 14 0,9-11 270,-13 11-270,14-14 0,-10 0 90,23 0-45,16 0 0,-3 0 45,-30 0 180,-10 0-180,17 0-90,15 0 90,-15 0 0,17-6 0,-3-2 90,11 7 0,-1-1-90,-9-5 0,2 0-90,-31 7 90,11 0-180,-14-14 180,0 10 0,40-4 0,0 1-270,-30 7 225,24-6 0,1-1-135,-10 4 180,16-4 0,-1 1-180,-25 6 91,-15 0-1,13-14 45,23 12 0,-2 1-45,8-6 0,1 0 45,-4 6 0,-1 2 180,-5-1 0,3 0-135,-13 0 45,12 0 0,0 0-135,-11 0 135,11 0 0,-1 0 45,-23 0-46,22-7 1,-1 0-224,-35 4 179,42-11 0,0 0 0,-38 10 0,38-9 0,1-2-90,-30-2 90,12 3 0,-1-2 0,-19-15 45,32 21 0,-2 3-549,8-2 1,2 4 503,-17 5-45,9 0 0,1 0 45,-11 0-45,-8 0 0,-4 0 45,27 0 0,1 0 135,-21-1 0,-3 2 0,2 5 0,2 2-180,13-8 0,3 3 45,-6 11 0,2 0 45,7-13 0,4 1-621,-15 26 576,-11-25 0,28 24 0,-24-9 90,34-1-90,-34 11 0,24-11 180,-1 28-90,5-24-90,-1 33 0,11-33 180,-2 11 1,0 7-1,-16 27-135,15-13 0,-2 1-67,7-12 0,2-1 202,-18 34 0,3-16-180,27-25 90,-23 24 270,21-9-180,-24 26 90,13-9-270,-14 9 269,10-12-179,-10 12 0,14-9-90,-13 9 331,10-13-241,-12 0 0,29 0 0,-11-13 513,11-4-1772,-14 13 449,14-20 360,3 7 180,14-31-437,0-1-372,0-10 1286,0 25 1,0 2-1,0 18 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31.08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7533,'0'38'2428,"0"0"-1978,0 17-2733,0 40 2643,-1-45 0,2 3-1474,6 28 1,3 4 1292,-1-6 1,3 2-90,0-18 0,1 4 0,1 11-327,-2-1 1,1 13 0,0 7 0,0 1 0,-1-4-1,-2-11 207,1 18 0,-2-11 0,2 13 68,-1-19 1,2 12 0,1 8-1,1 1 1,-1-4 0,-1-10-1,-2-16-26,2 23 1,2-9-1106,8 9 1,5 5 0,-3-17 321,2 0 771,0-39 0,0-5 0,-5-3 0,17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31.36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153 731 7533,'-38'0'90,"17"18"-90,-13-14 359,29 14-89,-28-18 90,28 0-270,-12 0 540,17 0-271,17 0 361,54 0 0,16 0-496,-37 1 1,7-2-706,11-3 1,19-4-1,7 0 1,-2 0 0,-10 2 570,-4 3 0,-7 2 0,15-4-23,-12-1 0,12-4 1,9-1-1,5-1 1,1-1-1,-2 1 1,-6 0-1,-10 2-22,18-2 0,-13 1 0,2 0 0,17-2 28,-30 4 1,9-2-1,8 0 1,6-1 0,3-1-1,1 1 1,0-1 0,-4 0-1,-5 1 1,-6 0 0,-11 1-468,17-3 1,-13 0-1,-5 1 1,4 0 0,13 0 438,-12 2 0,11-1 0,7 0 0,5 0 0,2 0 0,-1 1 0,-3 0 0,-7 1 0,-8 1 0,-11 1-158,12 0 1,-14 3-1,-3-1 1,8 0 97,2-2 0,9-2 0,3 0 0,-1 0 0,-8 2 0,-13 2-165,24 3 0,-8 2-450,3-5 1,7-1-1,-13 3 180,-24 5 1,-3-2-1036,35-12 1,-10-8 1181,-40-5 0,13-46 0,-18 11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31.76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444 639 6080,'-98'0'0,"4"0"540,17 0 608,17 0-788,5 0-90,34 0-25,-13 0-65,30 0 484,21 0-394,25 0 90,52 0-1881,4 0 1746,-42 0 0,3 0-135,10 2 0,13-4 143,-1-4 1,17-6 0,8-1 0,-2 1 0,-10 3-836,2 5 0,-7 2 0,17-5 647,-33-1 0,11-3 0,9-3 0,6-2 0,3 0 0,0-1 0,-1 1 0,-6 1 0,-7 2 0,-10 2-465,23 0 1,-15 4 0,0-1 0,17-4 361,-27 1 1,9-3 0,8-2 0,6-1 0,3-1-1,1-1 1,-1 1 0,-3 0 0,-6 1 0,-8 2-1,-9 3-419,29-4 0,-16 3 0,-2 1 0,13-3 432,-14 2 0,10-3 0,6-2 0,4 0 0,-2 1 0,-4 0 0,-10 3 0,-13 3 193,14 0 1,-16 3 0,7 1-734,12 1 1,9 1-1,-3 1 1,-17 2-226,-12 1 1,-9 7 809,17 16 0,-17 7 0,-41-3 0,-4 30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31.94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191 0 7533,'-17'66'389,"0"0"1,5 1 0,-2 2-300,-14 7 0,1 2-1114,15-1 1,3 0 1562,-9 9 1,2 0-180,13-7 0,2 0-135,-8 12 0,1 7-91,10-24 1,3 6 0,1 1 0,-2-4-75,-4-2 0,-1-3 0,6 8-636,9 4 1,6 11-1,4 4 1,0-7-1,-3-13 261,5 10 0,4-8 315,7 6 0,9 5 0,-1-22 0,31-11 0,0-4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27.98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0 232 7533,'0'-43'-270,"0"-8"360,17 46 0,-12-29 539,12 30 181,-17-30-720,0 12 540,16 1-271,-11 3 631,29 87-810,-13 17-916,-8-16 0,2 19 1,1 6-1,-4-7 736,-2 0 0,-2-4 0,0 14 22,-3-25 1,0 11-1,0 7 1,0 5-1,0 0 1,-1-3 0,-1-4-1,0-10-434,-2 21 0,-1-12 1,-1 1-1,1 11 434,0-21 1,0 10-1,0 5 1,0 2-1,0-1 1,0-4 0,0-8-1,0-10-22,-1 18 0,1-13 0,1 5-315,1 11 0,1 9 1,2-5-1,2-21-45,14 18 360,2-32 0,9-19 0,27-62 0,18-25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28.38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254 307 7533,'-40'21'719,"1"13"-359,18-29-180,-13 12 180,13 0-180,-18-13 0,18 13 179,-13 0-179,30-13 810,4 12-900,21-16 494,44 1 1,11-2-405,22-15-886,-25 7 1,17-1 0,3 0 0,-10 0 794,8-2 1,5-1 75,-23 5 0,12-2 0,8 0 0,2 1 0,-5 1 0,-9 2-105,19 3 0,-10 3 0,14-1-38,-26-1 1,11 0-1,7 0 1,4-1-1,0 0 1,-2 1-1,-6 0 1,-9 1-248,17 0 0,-12 1 0,0 0 0,12 1 33,-16 0 1,9 1 0,7 0 0,2 1 0,1 0 0,-5-1 0,-6 0 0,-11 0 56,10-1 0,-11 0 0,-3 0 0,9 0-60,0 2 0,8 1 0,4 0 1,-2 0-1,-6-2 0,-10-2 75,6-2 0,-11-2 0,4-7 120,6-5 0,6-5 0,-2-5 0,-14-1 0,5-14 0,-9-7 0,-9-1 0,-1-1 0,0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8T00:59:28.96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41 1 6903,'-23'0'0,"5"0"0,18 0 720,18 0-271,21 0-179,21 18-705,17-14 705,9 14 0,7-1-927,-29-13 0,9-4 800,6 3 1,18 1 0,9 0 0,-2 0 0,-11-2-799,3-1 1,-9-1 0,17-1 732,-24 1 1,12 0 0,8 0 0,5 0 0,1 0-1,-3 0 1,-7 0 0,-9 0-515,17 0 0,-12 0 0,0 0 0,13 0 496,-26 0 0,9 0 0,6 0 0,3 0 0,1 0 0,-1 0 0,-4 0 0,-7 0 0,-10 0-504,19 0 1,-15-1 0,0 1 0,12 1 19,-2 2 0,12 1 0,6 0 0,2 2 0,-5-1 0,-9 1 0,-14 0 304,2 1 0,-14 1 0,7 2 120,1 1 0,10 2 0,2 2 0,-7 1 0,-16 2 0,-1 10 0,-9 4 0,18 6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E3B637-0BE8-4E4C-9864-2AB9381C96A7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F99058-8EC6-064E-A796-BD1D9DEFD057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7571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2399893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22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03545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control variables are unrelated to outcome and predictors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23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04023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24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6628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25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57275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.38 Grit</a:t>
            </a:r>
          </a:p>
          <a:p>
            <a:r>
              <a:rPr lang="en-US" dirty="0"/>
              <a:t>.36 RAI</a:t>
            </a:r>
          </a:p>
          <a:p>
            <a:r>
              <a:rPr lang="en-US" dirty="0"/>
              <a:t>.04 Interaction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27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289549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38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6874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46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296223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https://</a:t>
            </a:r>
            <a:r>
              <a:rPr lang="es-ES_tradnl" dirty="0" err="1"/>
              <a:t>www.koreascience.or.kr</a:t>
            </a:r>
            <a:r>
              <a:rPr lang="es-ES_tradnl" dirty="0"/>
              <a:t>/</a:t>
            </a:r>
            <a:r>
              <a:rPr lang="es-ES_tradnl" dirty="0" err="1"/>
              <a:t>article</a:t>
            </a:r>
            <a:r>
              <a:rPr lang="es-ES_tradnl" dirty="0"/>
              <a:t>/JAKO201931663568156.pdf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29618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https://</a:t>
            </a:r>
            <a:r>
              <a:rPr lang="es-ES_tradnl" dirty="0" err="1"/>
              <a:t>www.frontiersin.org</a:t>
            </a:r>
            <a:r>
              <a:rPr lang="es-ES_tradnl" dirty="0"/>
              <a:t>/</a:t>
            </a:r>
            <a:r>
              <a:rPr lang="es-ES_tradnl" dirty="0" err="1"/>
              <a:t>articles</a:t>
            </a:r>
            <a:r>
              <a:rPr lang="es-ES_tradnl" dirty="0"/>
              <a:t>/10.3389/fpsyg.2018.02007/full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16802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reader.elsevier.com</a:t>
            </a:r>
            <a:r>
              <a:rPr lang="en-US" dirty="0"/>
              <a:t>/reader/</a:t>
            </a:r>
            <a:r>
              <a:rPr lang="en-US" dirty="0" err="1"/>
              <a:t>sd</a:t>
            </a:r>
            <a:r>
              <a:rPr lang="en-US" dirty="0"/>
              <a:t>/</a:t>
            </a:r>
            <a:r>
              <a:rPr lang="en-US" dirty="0" err="1"/>
              <a:t>pii</a:t>
            </a:r>
            <a:r>
              <a:rPr lang="en-US" dirty="0"/>
              <a:t>/S1041608019300937?token=6D570120CDF0F175020BD75843A513E5A7BD6DEC3C167A93841FEFC5BD2BA12565037CFF623300CFDA851D43D97D4B3E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7425976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Passion in red</a:t>
            </a:r>
          </a:p>
          <a:p>
            <a:r>
              <a:rPr lang="en-US" dirty="0"/>
              <a:t>Perseverance in blue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06085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31239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https://upenn.co1.qualtrics.com/</a:t>
            </a:r>
            <a:r>
              <a:rPr lang="en-US" dirty="0" err="1"/>
              <a:t>jfe</a:t>
            </a:r>
            <a:r>
              <a:rPr lang="en-US" dirty="0"/>
              <a:t>/preview/SV_4SLrRzTHCPWpst7?Q_CHL=</a:t>
            </a:r>
            <a:r>
              <a:rPr lang="en-US" dirty="0" err="1"/>
              <a:t>preview&amp;Q_SurveyVersionID</a:t>
            </a:r>
            <a:r>
              <a:rPr lang="en-US" dirty="0"/>
              <a:t>=current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578612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Passion in red</a:t>
            </a:r>
          </a:p>
          <a:p>
            <a:r>
              <a:rPr lang="en-US" dirty="0"/>
              <a:t>Perseverance in blue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720217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Variables of interest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F99058-8EC6-064E-A796-BD1D9DEFD057}" type="slidenum">
              <a:rPr lang="es-ES_tradnl" smtClean="0"/>
              <a:t>21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27221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459791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79921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936491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E66D7-A6A1-1941-963C-2C871C497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_trad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14CCB-2DDD-7540-8210-1512F8FB4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pPr/>
              <a:t>12/1/21</a:t>
            </a:fld>
            <a:endParaRPr lang="es-ES_trad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E6536F-D166-5542-B01F-D869C4971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85C243-039D-6E4A-A71A-25549CED7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pPr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696177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Light" panose="020B0403020202020204" pitchFamily="34" charset="0"/>
              </a:defRPr>
            </a:lvl1pPr>
            <a:lvl2pPr>
              <a:defRPr b="0" i="0">
                <a:latin typeface="Helvetica Light" panose="020B0403020202020204" pitchFamily="34" charset="0"/>
              </a:defRPr>
            </a:lvl2pPr>
            <a:lvl3pPr>
              <a:defRPr b="0" i="0">
                <a:latin typeface="Helvetica Light" panose="020B0403020202020204" pitchFamily="34" charset="0"/>
              </a:defRPr>
            </a:lvl3pPr>
            <a:lvl4pPr>
              <a:defRPr b="0" i="0">
                <a:latin typeface="Helvetica Light" panose="020B0403020202020204" pitchFamily="34" charset="0"/>
              </a:defRPr>
            </a:lvl4pPr>
            <a:lvl5pPr>
              <a:defRPr b="0" i="0">
                <a:latin typeface="Helvetica Light" panose="020B04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3ADCC4C3-7F9B-934C-BE7F-81E5883BFA5F}" type="datetimeFigureOut">
              <a:rPr lang="es-ES_tradnl" smtClean="0"/>
              <a:pPr/>
              <a:t>12/1/21</a:t>
            </a:fld>
            <a:endParaRPr lang="es-ES_tradnl">
              <a:latin typeface="Helvetica" pitchFamily="2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endParaRPr lang="es-ES_tradnl">
              <a:latin typeface="Helvetica" pitchFamily="2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" pitchFamily="2" charset="0"/>
              </a:defRPr>
            </a:lvl1pPr>
          </a:lstStyle>
          <a:p>
            <a:fld id="{9A908C9F-7E93-864B-8B5B-6F65B9126CF1}" type="slidenum">
              <a:rPr lang="es-ES_tradnl" smtClean="0"/>
              <a:pPr/>
              <a:t>‹#›</a:t>
            </a:fld>
            <a:endParaRPr lang="es-ES_tradnl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866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88413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707511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823356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78372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444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8655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CC4C3-7F9B-934C-BE7F-81E5883BFA5F}" type="datetimeFigureOut">
              <a:rPr lang="es-ES_tradnl" smtClean="0"/>
              <a:t>12/1/21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08C9F-7E93-864B-8B5B-6F65B9126CF1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6691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3ADCC4C3-7F9B-934C-BE7F-81E5883BFA5F}" type="datetimeFigureOut">
              <a:rPr lang="en-US" noProof="0" smtClean="0"/>
              <a:pPr/>
              <a:t>1/12/21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elvetica" pitchFamily="2" charset="0"/>
              </a:defRPr>
            </a:lvl1pPr>
          </a:lstStyle>
          <a:p>
            <a:fld id="{9A908C9F-7E93-864B-8B5B-6F65B9126CF1}" type="slidenum">
              <a:rPr lang="en-US" noProof="0" smtClean="0"/>
              <a:pPr/>
              <a:t>‹#›</a:t>
            </a:fld>
            <a:endParaRPr lang="en-US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B0056BF-FB27-FE44-8A84-7EC340ABF86C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540255" y="6296753"/>
            <a:ext cx="627031" cy="54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15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elvetica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4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Helvetica Light" panose="020B0403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5.png"/><Relationship Id="rId18" Type="http://schemas.openxmlformats.org/officeDocument/2006/relationships/customXml" Target="../ink/ink11.xml"/><Relationship Id="rId26" Type="http://schemas.openxmlformats.org/officeDocument/2006/relationships/customXml" Target="../ink/ink15.xml"/><Relationship Id="rId3" Type="http://schemas.openxmlformats.org/officeDocument/2006/relationships/image" Target="../media/image20.png"/><Relationship Id="rId21" Type="http://schemas.openxmlformats.org/officeDocument/2006/relationships/image" Target="../media/image29.png"/><Relationship Id="rId34" Type="http://schemas.openxmlformats.org/officeDocument/2006/relationships/customXml" Target="../ink/ink19.xml"/><Relationship Id="rId7" Type="http://schemas.openxmlformats.org/officeDocument/2006/relationships/image" Target="../media/image22.png"/><Relationship Id="rId12" Type="http://schemas.openxmlformats.org/officeDocument/2006/relationships/customXml" Target="../ink/ink8.xml"/><Relationship Id="rId17" Type="http://schemas.openxmlformats.org/officeDocument/2006/relationships/image" Target="../media/image27.png"/><Relationship Id="rId25" Type="http://schemas.openxmlformats.org/officeDocument/2006/relationships/image" Target="../media/image31.png"/><Relationship Id="rId33" Type="http://schemas.openxmlformats.org/officeDocument/2006/relationships/image" Target="../media/image35.png"/><Relationship Id="rId2" Type="http://schemas.openxmlformats.org/officeDocument/2006/relationships/customXml" Target="../ink/ink3.xml"/><Relationship Id="rId16" Type="http://schemas.openxmlformats.org/officeDocument/2006/relationships/customXml" Target="../ink/ink10.xml"/><Relationship Id="rId20" Type="http://schemas.openxmlformats.org/officeDocument/2006/relationships/customXml" Target="../ink/ink12.xml"/><Relationship Id="rId29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11" Type="http://schemas.openxmlformats.org/officeDocument/2006/relationships/image" Target="../media/image24.png"/><Relationship Id="rId24" Type="http://schemas.openxmlformats.org/officeDocument/2006/relationships/customXml" Target="../ink/ink14.xml"/><Relationship Id="rId32" Type="http://schemas.openxmlformats.org/officeDocument/2006/relationships/customXml" Target="../ink/ink18.xml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23" Type="http://schemas.openxmlformats.org/officeDocument/2006/relationships/image" Target="../media/image30.png"/><Relationship Id="rId28" Type="http://schemas.openxmlformats.org/officeDocument/2006/relationships/customXml" Target="../ink/ink16.xml"/><Relationship Id="rId10" Type="http://schemas.openxmlformats.org/officeDocument/2006/relationships/customXml" Target="../ink/ink7.xml"/><Relationship Id="rId19" Type="http://schemas.openxmlformats.org/officeDocument/2006/relationships/image" Target="../media/image28.png"/><Relationship Id="rId31" Type="http://schemas.openxmlformats.org/officeDocument/2006/relationships/image" Target="../media/image34.png"/><Relationship Id="rId4" Type="http://schemas.openxmlformats.org/officeDocument/2006/relationships/customXml" Target="../ink/ink4.xml"/><Relationship Id="rId9" Type="http://schemas.openxmlformats.org/officeDocument/2006/relationships/image" Target="../media/image23.png"/><Relationship Id="rId14" Type="http://schemas.openxmlformats.org/officeDocument/2006/relationships/customXml" Target="../ink/ink9.xml"/><Relationship Id="rId22" Type="http://schemas.openxmlformats.org/officeDocument/2006/relationships/customXml" Target="../ink/ink13.xml"/><Relationship Id="rId27" Type="http://schemas.openxmlformats.org/officeDocument/2006/relationships/image" Target="../media/image32.png"/><Relationship Id="rId30" Type="http://schemas.openxmlformats.org/officeDocument/2006/relationships/customXml" Target="../ink/ink17.xml"/><Relationship Id="rId35" Type="http://schemas.openxmlformats.org/officeDocument/2006/relationships/image" Target="../media/image36.png"/><Relationship Id="rId8" Type="http://schemas.openxmlformats.org/officeDocument/2006/relationships/customXml" Target="../ink/ink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customXml" Target="../ink/ink25.xml"/><Relationship Id="rId3" Type="http://schemas.openxmlformats.org/officeDocument/2006/relationships/customXml" Target="../ink/ink20.xml"/><Relationship Id="rId7" Type="http://schemas.openxmlformats.org/officeDocument/2006/relationships/customXml" Target="../ink/ink22.xml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customXml" Target="../ink/ink24.xml"/><Relationship Id="rId5" Type="http://schemas.openxmlformats.org/officeDocument/2006/relationships/customXml" Target="../ink/ink21.xml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openxmlformats.org/officeDocument/2006/relationships/customXml" Target="../ink/ink23.xml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PreviewGritSD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emf"/><Relationship Id="rId4" Type="http://schemas.openxmlformats.org/officeDocument/2006/relationships/image" Target="../media/image3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benjaminliraluttges.shinyapps.io/210111sdttables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.xml"/><Relationship Id="rId5" Type="http://schemas.openxmlformats.org/officeDocument/2006/relationships/image" Target="../media/image58.png"/><Relationship Id="rId4" Type="http://schemas.openxmlformats.org/officeDocument/2006/relationships/customXml" Target="../ink/ink2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customXml" Target="../ink/ink1.xml"/><Relationship Id="rId7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83E15-9436-8547-8599-44B8853C1A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AU" sz="5400" dirty="0"/>
              <a:t>Will you burnout if you are gritty but don’t love what you do?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9932D-FA82-6548-A0A8-280BE86BBC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AU" sz="2000" dirty="0"/>
              <a:t>Preliminary data</a:t>
            </a:r>
          </a:p>
          <a:p>
            <a:r>
              <a:rPr lang="en-AU" sz="2000" dirty="0"/>
              <a:t>Running studies</a:t>
            </a:r>
          </a:p>
          <a:p>
            <a:r>
              <a:rPr lang="en-AU" sz="2000" dirty="0"/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3550732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564C4-7A0C-8547-86C1-FC63F7BA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611" y="3227456"/>
            <a:ext cx="6720778" cy="2949236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B6D7622-0765-714F-9D13-1B7BFE8A51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050" y="365125"/>
            <a:ext cx="8343900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01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3282E57-A691-C548-81EA-92A47A34C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780" y="2141034"/>
            <a:ext cx="10200439" cy="4716966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A2B59B6-07A9-2C48-AAB7-CABF12A8F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76" y="0"/>
            <a:ext cx="11956649" cy="197066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8FC8246-BE4B-9046-A1B4-BC36119191E3}"/>
              </a:ext>
            </a:extLst>
          </p:cNvPr>
          <p:cNvSpPr/>
          <p:nvPr/>
        </p:nvSpPr>
        <p:spPr>
          <a:xfrm>
            <a:off x="7921537" y="2141034"/>
            <a:ext cx="585089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7666AA3-5438-724D-84A0-C9903D567456}"/>
              </a:ext>
            </a:extLst>
          </p:cNvPr>
          <p:cNvSpPr/>
          <p:nvPr/>
        </p:nvSpPr>
        <p:spPr>
          <a:xfrm>
            <a:off x="7628992" y="6608465"/>
            <a:ext cx="585089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B987C-A4A0-E748-86F3-4532C22BC1BB}"/>
              </a:ext>
            </a:extLst>
          </p:cNvPr>
          <p:cNvSpPr/>
          <p:nvPr/>
        </p:nvSpPr>
        <p:spPr>
          <a:xfrm>
            <a:off x="7006082" y="2433069"/>
            <a:ext cx="585089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97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email&#10;&#10;Description automatically generated">
            <a:extLst>
              <a:ext uri="{FF2B5EF4-FFF2-40B4-BE49-F238E27FC236}">
                <a16:creationId xmlns:a16="http://schemas.microsoft.com/office/drawing/2014/main" id="{53CBF4CD-2420-5944-8A28-6DEF0A567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9710983" cy="231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3AB635-E9C4-B140-BDF7-D7FE255F3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9400" y="4479640"/>
            <a:ext cx="3022600" cy="231140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B67B7B0C-30D3-5D49-9F35-FA07EAFBB3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34" y="2378360"/>
            <a:ext cx="9646348" cy="258347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CE76A1F-304A-7141-83A3-AD9361421C64}"/>
              </a:ext>
            </a:extLst>
          </p:cNvPr>
          <p:cNvSpPr/>
          <p:nvPr/>
        </p:nvSpPr>
        <p:spPr>
          <a:xfrm>
            <a:off x="5712546" y="3414376"/>
            <a:ext cx="585089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B89A47-853E-F346-A4EF-FE7AFA3B96BE}"/>
              </a:ext>
            </a:extLst>
          </p:cNvPr>
          <p:cNvSpPr/>
          <p:nvPr/>
        </p:nvSpPr>
        <p:spPr>
          <a:xfrm>
            <a:off x="2296560" y="3410660"/>
            <a:ext cx="585089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AA4D4D-CF72-7A4C-B6A1-4158E5CCF900}"/>
              </a:ext>
            </a:extLst>
          </p:cNvPr>
          <p:cNvSpPr txBox="1"/>
          <p:nvPr/>
        </p:nvSpPr>
        <p:spPr>
          <a:xfrm>
            <a:off x="4282068" y="6021659"/>
            <a:ext cx="2745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8.9% Variance Explained</a:t>
            </a:r>
          </a:p>
          <a:p>
            <a:r>
              <a:rPr lang="en-US" dirty="0">
                <a:latin typeface="Helvetica" pitchFamily="2" charset="0"/>
              </a:rPr>
              <a:t>r = .30</a:t>
            </a:r>
          </a:p>
        </p:txBody>
      </p:sp>
    </p:spTree>
    <p:extLst>
      <p:ext uri="{BB962C8B-B14F-4D97-AF65-F5344CB8AC3E}">
        <p14:creationId xmlns:p14="http://schemas.microsoft.com/office/powerpoint/2010/main" val="90052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AFCF-7EDA-CD4C-B456-37ADA82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Preliminary</a:t>
            </a:r>
            <a:r>
              <a:rPr lang="es-ES_tradnl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F04-A1DA-6C42-AE97-FDA86F49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976438" cy="36036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_tradnl" sz="1600" dirty="0" err="1"/>
              <a:t>Grit</a:t>
            </a:r>
            <a:r>
              <a:rPr lang="es-ES_tradnl" sz="1600" dirty="0"/>
              <a:t> 12, </a:t>
            </a:r>
            <a:r>
              <a:rPr lang="es-ES_tradnl" sz="1600" dirty="0" err="1"/>
              <a:t>Self-concordance</a:t>
            </a:r>
            <a:r>
              <a:rPr lang="es-ES_tradnl" sz="1600" dirty="0"/>
              <a:t> of 3 </a:t>
            </a:r>
            <a:r>
              <a:rPr lang="es-ES_tradnl" sz="1600" dirty="0" err="1"/>
              <a:t>goals</a:t>
            </a:r>
            <a:endParaRPr lang="es-ES_tradnl" sz="1600" dirty="0"/>
          </a:p>
          <a:p>
            <a:r>
              <a:rPr lang="en-US" sz="1600" dirty="0"/>
              <a:t>198 </a:t>
            </a:r>
            <a:r>
              <a:rPr lang="en-US" sz="1600" dirty="0" err="1"/>
              <a:t>MTurkers</a:t>
            </a:r>
            <a:endParaRPr lang="en-US" sz="1600" dirty="0"/>
          </a:p>
          <a:p>
            <a:r>
              <a:rPr lang="en-US" sz="1600" dirty="0"/>
              <a:t>mean age = 38.7</a:t>
            </a:r>
          </a:p>
          <a:p>
            <a:r>
              <a:rPr lang="en-US" sz="1600" dirty="0"/>
              <a:t>age range = 23 to 73</a:t>
            </a:r>
          </a:p>
          <a:p>
            <a:r>
              <a:rPr lang="en-US" sz="1600" dirty="0"/>
              <a:t>53% female</a:t>
            </a:r>
            <a:endParaRPr lang="es-ES_tradnl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19AB66-528B-B84E-9AD2-40E2510428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443" y="1690688"/>
            <a:ext cx="6667500" cy="4445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1073077-A284-6C40-8D47-1DB84099E1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43" y="1690688"/>
            <a:ext cx="6667500" cy="44450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253CF55-C673-EF45-B438-AE035F407ACF}"/>
              </a:ext>
            </a:extLst>
          </p:cNvPr>
          <p:cNvSpPr txBox="1"/>
          <p:nvPr/>
        </p:nvSpPr>
        <p:spPr>
          <a:xfrm>
            <a:off x="3260929" y="6596390"/>
            <a:ext cx="56701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*I lied, we did collect some data that could be treated as DVs, we can discuss at the end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F042A-51EC-864D-BAAA-9D7060E438A5}"/>
              </a:ext>
            </a:extLst>
          </p:cNvPr>
          <p:cNvSpPr txBox="1"/>
          <p:nvPr/>
        </p:nvSpPr>
        <p:spPr>
          <a:xfrm>
            <a:off x="5441174" y="2120466"/>
            <a:ext cx="803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r = .40***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D98A5E-F9A9-3B42-8E5D-31F0341AC1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0" t="41406" r="78820" b="44531"/>
          <a:stretch/>
        </p:blipFill>
        <p:spPr>
          <a:xfrm>
            <a:off x="4912536" y="4981573"/>
            <a:ext cx="1057275" cy="51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944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BD13A-2ED4-0449-86E2-21070EF5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Pseudo-DVs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47B992B-7115-FE46-9754-DFAA196E31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799213"/>
              </p:ext>
            </p:extLst>
          </p:nvPr>
        </p:nvGraphicFramePr>
        <p:xfrm>
          <a:off x="838204" y="1861866"/>
          <a:ext cx="10515596" cy="960120"/>
        </p:xfrm>
        <a:graphic>
          <a:graphicData uri="http://schemas.openxmlformats.org/drawingml/2006/table">
            <a:tbl>
              <a:tblPr/>
              <a:tblGrid>
                <a:gridCol w="751114">
                  <a:extLst>
                    <a:ext uri="{9D8B030D-6E8A-4147-A177-3AD203B41FA5}">
                      <a16:colId xmlns:a16="http://schemas.microsoft.com/office/drawing/2014/main" val="2494009808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32808024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49398366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69429327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417880961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977681853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37125276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497675785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1838152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705263442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187774014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96189964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3976860611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2114497260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</a:b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 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 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Coachability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Generosity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Positive Work Attitudes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42783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Measure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Subscale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</a:t>
                      </a:r>
                      <a:endParaRPr lang="en-US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I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I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C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I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S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55909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Grit-12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Passion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3.75***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.04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.12*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-.10†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3.95***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.02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.03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.00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3.90***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.20*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.18*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.05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75320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Grit-12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Perseverance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3.79***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.42***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.02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-.12**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3.97***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.40***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-.06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-.03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3.96***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.68***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.08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.06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95204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Grit-12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Total</a:t>
                      </a:r>
                      <a:endParaRPr lang="en-US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3.77***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.27***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.07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-.15**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3.97***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.26***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-.04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-.05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3.94***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.57***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.11</a:t>
                      </a:r>
                      <a:endParaRPr lang="en-PE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PE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Roboto"/>
                        </a:rPr>
                        <a:t>-.02</a:t>
                      </a:r>
                      <a:endParaRPr lang="en-PE" dirty="0">
                        <a:effectLst/>
                      </a:endParaRPr>
                    </a:p>
                  </a:txBody>
                  <a:tcPr marL="22860" marR="22860" marT="22860" marB="2286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3555416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93A6053-A22D-D14D-BA00-47CCBB173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2198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E" altLang="en-P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Note. C Constant, G Grit, I Interaction term, S Self-concordant goals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PE" altLang="en-P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*** </a:t>
            </a:r>
            <a:r>
              <a:rPr kumimoji="0" lang="en-PE" altLang="en-PE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p </a:t>
            </a:r>
            <a:r>
              <a:rPr kumimoji="0" lang="en-PE" altLang="en-P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&lt; .001, ** </a:t>
            </a:r>
            <a:r>
              <a:rPr kumimoji="0" lang="en-PE" altLang="en-PE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p</a:t>
            </a:r>
            <a:r>
              <a:rPr kumimoji="0" lang="en-PE" altLang="en-P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 &lt; .01, * </a:t>
            </a:r>
            <a:r>
              <a:rPr kumimoji="0" lang="en-PE" altLang="en-PE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p</a:t>
            </a:r>
            <a:r>
              <a:rPr kumimoji="0" lang="en-PE" altLang="en-P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 &lt; .05, † </a:t>
            </a:r>
            <a:r>
              <a:rPr kumimoji="0" lang="en-PE" altLang="en-PE" sz="9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p</a:t>
            </a:r>
            <a:r>
              <a:rPr kumimoji="0" lang="en-PE" altLang="en-PE" sz="9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Roboto"/>
              </a:rPr>
              <a:t> &lt; .10. </a:t>
            </a:r>
            <a:endParaRPr kumimoji="0" lang="en-PE" altLang="en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09E33B3-4462-4440-8CF7-69A835E29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62" y="3568082"/>
            <a:ext cx="9363075" cy="292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282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F4055-27E4-1E4F-8B93-DF3E10164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Adding an outcome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44A86-93B8-024C-872D-45CBE9CE8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0425"/>
          </a:xfrm>
        </p:spPr>
        <p:txBody>
          <a:bodyPr/>
          <a:lstStyle/>
          <a:p>
            <a:r>
              <a:rPr lang="en-AU" dirty="0"/>
              <a:t>After discussing </a:t>
            </a:r>
            <a:r>
              <a:rPr lang="en-AU" b="1" dirty="0"/>
              <a:t>well-being </a:t>
            </a:r>
            <a:r>
              <a:rPr lang="en-AU" dirty="0"/>
              <a:t>and </a:t>
            </a:r>
            <a:r>
              <a:rPr lang="en-AU" b="1" dirty="0"/>
              <a:t>goal attainment</a:t>
            </a:r>
            <a:r>
              <a:rPr lang="en-AU" dirty="0"/>
              <a:t>, as possible DVs, we settled on Burnout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85A5191-B6D3-9242-B6BB-18BE78E62970}"/>
                  </a:ext>
                </a:extLst>
              </p14:cNvPr>
              <p14:cNvContentPartPr/>
              <p14:nvPr/>
            </p14:nvContentPartPr>
            <p14:xfrm>
              <a:off x="8423418" y="4625730"/>
              <a:ext cx="181080" cy="1108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85A5191-B6D3-9242-B6BB-18BE78E6297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61858" y="4564530"/>
                <a:ext cx="304200" cy="12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E9573A2-01BD-3D4B-B6C4-16E7927AE937}"/>
                  </a:ext>
                </a:extLst>
              </p14:cNvPr>
              <p14:cNvContentPartPr/>
              <p14:nvPr/>
            </p14:nvContentPartPr>
            <p14:xfrm>
              <a:off x="8493258" y="5484690"/>
              <a:ext cx="2230560" cy="2782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E9573A2-01BD-3D4B-B6C4-16E7927AE93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31698" y="5423130"/>
                <a:ext cx="235368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5018E90-8348-AA43-9C12-82E4606DB753}"/>
                  </a:ext>
                </a:extLst>
              </p14:cNvPr>
              <p14:cNvContentPartPr/>
              <p14:nvPr/>
            </p14:nvContentPartPr>
            <p14:xfrm>
              <a:off x="8471658" y="4506930"/>
              <a:ext cx="2044080" cy="231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5018E90-8348-AA43-9C12-82E4606DB7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10458" y="4445370"/>
                <a:ext cx="216720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008C554-EE1D-E549-90DF-93ECA5A1BDB5}"/>
                  </a:ext>
                </a:extLst>
              </p14:cNvPr>
              <p14:cNvContentPartPr/>
              <p14:nvPr/>
            </p14:nvContentPartPr>
            <p14:xfrm>
              <a:off x="10488378" y="4598370"/>
              <a:ext cx="165960" cy="942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008C554-EE1D-E549-90DF-93ECA5A1BD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426818" y="4536810"/>
                <a:ext cx="289080" cy="1065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5F0DABBF-F2EA-B541-ACAD-52C962D69B1D}"/>
              </a:ext>
            </a:extLst>
          </p:cNvPr>
          <p:cNvGrpSpPr/>
          <p:nvPr/>
        </p:nvGrpSpPr>
        <p:grpSpPr>
          <a:xfrm>
            <a:off x="2050338" y="4043610"/>
            <a:ext cx="5126760" cy="2009520"/>
            <a:chOff x="1121651" y="4252767"/>
            <a:chExt cx="5126760" cy="20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48F4828-C17D-4544-AB9D-72E0929340DC}"/>
                    </a:ext>
                  </a:extLst>
                </p14:cNvPr>
                <p14:cNvContentPartPr/>
                <p14:nvPr/>
              </p14:nvContentPartPr>
              <p14:xfrm>
                <a:off x="1163771" y="4987167"/>
                <a:ext cx="165960" cy="1213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748F4828-C17D-4544-AB9D-72E0929340D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2211" y="4925607"/>
                  <a:ext cx="289080" cy="13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E238B2-B87D-1E4C-A2DB-C6AC5801F7E6}"/>
                    </a:ext>
                  </a:extLst>
                </p14:cNvPr>
                <p14:cNvContentPartPr/>
                <p14:nvPr/>
              </p14:nvContentPartPr>
              <p14:xfrm>
                <a:off x="1266731" y="6096327"/>
                <a:ext cx="1892160" cy="165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E238B2-B87D-1E4C-A2DB-C6AC5801F7E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205531" y="6034767"/>
                  <a:ext cx="20152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4260324-0B7A-644C-9B44-23384C3E35BA}"/>
                    </a:ext>
                  </a:extLst>
                </p14:cNvPr>
                <p14:cNvContentPartPr/>
                <p14:nvPr/>
              </p14:nvContentPartPr>
              <p14:xfrm>
                <a:off x="1121651" y="4917687"/>
                <a:ext cx="1870560" cy="125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4260324-0B7A-644C-9B44-23384C3E35B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0091" y="4856127"/>
                  <a:ext cx="199368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DD7C895-EDF9-174E-B372-EC0D70C5A30E}"/>
                    </a:ext>
                  </a:extLst>
                </p14:cNvPr>
                <p14:cNvContentPartPr/>
                <p14:nvPr/>
              </p14:nvContentPartPr>
              <p14:xfrm>
                <a:off x="3158171" y="4973127"/>
                <a:ext cx="125280" cy="1108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DD7C895-EDF9-174E-B372-EC0D70C5A30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96611" y="4911567"/>
                  <a:ext cx="248400" cy="12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68FBAA2A-CA15-FA43-81C6-A51F1FB718EC}"/>
                    </a:ext>
                  </a:extLst>
                </p14:cNvPr>
                <p14:cNvContentPartPr/>
                <p14:nvPr/>
              </p14:nvContentPartPr>
              <p14:xfrm>
                <a:off x="3906971" y="5264727"/>
                <a:ext cx="2299320" cy="2988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68FBAA2A-CA15-FA43-81C6-A51F1FB718E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45411" y="5203167"/>
                  <a:ext cx="242244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7C0B24F3-43C2-2B4A-8C13-64CE9A7259DA}"/>
                    </a:ext>
                  </a:extLst>
                </p14:cNvPr>
                <p14:cNvContentPartPr/>
                <p14:nvPr/>
              </p14:nvContentPartPr>
              <p14:xfrm>
                <a:off x="5700131" y="5195247"/>
                <a:ext cx="548280" cy="374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7C0B24F3-43C2-2B4A-8C13-64CE9A7259D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638571" y="5133687"/>
                  <a:ext cx="67140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E790016-D0BD-D345-B69F-054FA1624422}"/>
                    </a:ext>
                  </a:extLst>
                </p14:cNvPr>
                <p14:cNvContentPartPr/>
                <p14:nvPr/>
              </p14:nvContentPartPr>
              <p14:xfrm>
                <a:off x="4585931" y="4252767"/>
                <a:ext cx="216000" cy="956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E790016-D0BD-D345-B69F-054FA16244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24371" y="4191207"/>
                  <a:ext cx="339120" cy="10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27B0B7-4575-014F-88AA-DE20E4A12929}"/>
                    </a:ext>
                  </a:extLst>
                </p14:cNvPr>
                <p14:cNvContentPartPr/>
                <p14:nvPr/>
              </p14:nvContentPartPr>
              <p14:xfrm>
                <a:off x="4502411" y="5098047"/>
                <a:ext cx="277920" cy="124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727B0B7-4575-014F-88AA-DE20E4A129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440851" y="5036487"/>
                  <a:ext cx="4010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350C0C7F-31D4-A644-87EB-410A430C6F67}"/>
                    </a:ext>
                  </a:extLst>
                </p14:cNvPr>
                <p14:cNvContentPartPr/>
                <p14:nvPr/>
              </p14:nvContentPartPr>
              <p14:xfrm>
                <a:off x="4793651" y="4987167"/>
                <a:ext cx="111240" cy="2358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350C0C7F-31D4-A644-87EB-410A430C6F67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732091" y="4925607"/>
                  <a:ext cx="23436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1231275-D32A-864F-A6F6-2C69349155C8}"/>
              </a:ext>
            </a:extLst>
          </p:cNvPr>
          <p:cNvGrpSpPr/>
          <p:nvPr/>
        </p:nvGrpSpPr>
        <p:grpSpPr>
          <a:xfrm>
            <a:off x="4350378" y="2686050"/>
            <a:ext cx="2646720" cy="983880"/>
            <a:chOff x="3421691" y="2895207"/>
            <a:chExt cx="2646720" cy="98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4E8827-7CD8-DB4D-B39F-284BA687E7C9}"/>
                    </a:ext>
                  </a:extLst>
                </p14:cNvPr>
                <p14:cNvContentPartPr/>
                <p14:nvPr/>
              </p14:nvContentPartPr>
              <p14:xfrm>
                <a:off x="3421691" y="3006087"/>
                <a:ext cx="28080" cy="790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84E8827-7CD8-DB4D-B39F-284BA687E7C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60131" y="2944887"/>
                  <a:ext cx="151200" cy="91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63E64F-FDA7-4647-99A7-84023380668E}"/>
                    </a:ext>
                  </a:extLst>
                </p14:cNvPr>
                <p14:cNvContentPartPr/>
                <p14:nvPr/>
              </p14:nvContentPartPr>
              <p14:xfrm>
                <a:off x="3463811" y="3787287"/>
                <a:ext cx="2604600" cy="91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63E64F-FDA7-4647-99A7-84023380668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02251" y="3725727"/>
                  <a:ext cx="27277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58597119-A829-BD42-9D53-E2E99AA34ACA}"/>
                    </a:ext>
                  </a:extLst>
                </p14:cNvPr>
                <p14:cNvContentPartPr/>
                <p14:nvPr/>
              </p14:nvContentPartPr>
              <p14:xfrm>
                <a:off x="3491171" y="2963967"/>
                <a:ext cx="1925640" cy="1670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58597119-A829-BD42-9D53-E2E99AA34AC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29611" y="2902407"/>
                  <a:ext cx="204876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0EE0A93-5461-A948-A8A3-DCF3D2AF850C}"/>
                    </a:ext>
                  </a:extLst>
                </p14:cNvPr>
                <p14:cNvContentPartPr/>
                <p14:nvPr/>
              </p14:nvContentPartPr>
              <p14:xfrm>
                <a:off x="5708051" y="2895207"/>
                <a:ext cx="263160" cy="90144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0EE0A93-5461-A948-A8A3-DCF3D2AF850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46491" y="2833647"/>
                  <a:ext cx="386280" cy="102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B029892-EF78-D24F-81D3-8BC16FBFA5C0}"/>
              </a:ext>
            </a:extLst>
          </p:cNvPr>
          <p:cNvSpPr txBox="1"/>
          <p:nvPr/>
        </p:nvSpPr>
        <p:spPr>
          <a:xfrm>
            <a:off x="2741387" y="5100247"/>
            <a:ext cx="763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Grit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E869B4F-BB52-9140-BE7D-82980B5C1BA6}"/>
              </a:ext>
            </a:extLst>
          </p:cNvPr>
          <p:cNvSpPr txBox="1"/>
          <p:nvPr/>
        </p:nvSpPr>
        <p:spPr>
          <a:xfrm>
            <a:off x="4460099" y="3059730"/>
            <a:ext cx="30504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Self-concordance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A00CDFF-0634-9447-9568-216346F0A629}"/>
              </a:ext>
            </a:extLst>
          </p:cNvPr>
          <p:cNvSpPr txBox="1"/>
          <p:nvPr/>
        </p:nvSpPr>
        <p:spPr>
          <a:xfrm>
            <a:off x="8771385" y="4886257"/>
            <a:ext cx="14446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Helvetica" pitchFamily="2" charset="0"/>
              </a:rPr>
              <a:t>Burnout</a:t>
            </a:r>
          </a:p>
        </p:txBody>
      </p:sp>
    </p:spTree>
    <p:extLst>
      <p:ext uri="{BB962C8B-B14F-4D97-AF65-F5344CB8AC3E}">
        <p14:creationId xmlns:p14="http://schemas.microsoft.com/office/powerpoint/2010/main" val="3981831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A4EC7DC2-23C9-2E43-BB03-DC11FD81E5C0}"/>
                  </a:ext>
                </a:extLst>
              </p14:cNvPr>
              <p14:cNvContentPartPr/>
              <p14:nvPr/>
            </p14:nvContentPartPr>
            <p14:xfrm>
              <a:off x="4200240" y="2546129"/>
              <a:ext cx="3791520" cy="1226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A4EC7DC2-23C9-2E43-BB03-DC11FD81E5C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8680" y="2484929"/>
                <a:ext cx="3914280" cy="13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6741048F-10D0-D94C-B395-BFB2D2C877F9}"/>
                  </a:ext>
                </a:extLst>
              </p14:cNvPr>
              <p14:cNvContentPartPr/>
              <p14:nvPr/>
            </p14:nvContentPartPr>
            <p14:xfrm>
              <a:off x="4075320" y="1698329"/>
              <a:ext cx="3982680" cy="2710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6741048F-10D0-D94C-B395-BFB2D2C877F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013760" y="1636769"/>
                <a:ext cx="4105800" cy="28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65C62A05-7942-3F4C-8C74-8D83161F2A32}"/>
                  </a:ext>
                </a:extLst>
              </p14:cNvPr>
              <p14:cNvContentPartPr/>
              <p14:nvPr/>
            </p14:nvContentPartPr>
            <p14:xfrm>
              <a:off x="4233720" y="3136529"/>
              <a:ext cx="3894480" cy="6652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65C62A05-7942-3F4C-8C74-8D83161F2A3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51640" y="3054449"/>
                <a:ext cx="4058640" cy="82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Group 50">
            <a:extLst>
              <a:ext uri="{FF2B5EF4-FFF2-40B4-BE49-F238E27FC236}">
                <a16:creationId xmlns:a16="http://schemas.microsoft.com/office/drawing/2014/main" id="{49C234AF-54E5-934C-8CF1-55CAE06A0B9A}"/>
              </a:ext>
            </a:extLst>
          </p:cNvPr>
          <p:cNvGrpSpPr/>
          <p:nvPr/>
        </p:nvGrpSpPr>
        <p:grpSpPr>
          <a:xfrm>
            <a:off x="3003240" y="1523369"/>
            <a:ext cx="6218280" cy="3458880"/>
            <a:chOff x="2385393" y="1545644"/>
            <a:chExt cx="6218280" cy="345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D6182E5-99E5-7C43-9F92-2EA0EC8EA688}"/>
                    </a:ext>
                  </a:extLst>
                </p14:cNvPr>
                <p14:cNvContentPartPr/>
                <p14:nvPr/>
              </p14:nvContentPartPr>
              <p14:xfrm>
                <a:off x="2576553" y="1587404"/>
                <a:ext cx="6015240" cy="3417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D6182E5-99E5-7C43-9F92-2EA0EC8EA68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514993" y="1525844"/>
                  <a:ext cx="6138360" cy="354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4FA1D7C-2073-C94B-A933-C3C28CB3BC81}"/>
                    </a:ext>
                  </a:extLst>
                </p14:cNvPr>
                <p14:cNvContentPartPr/>
                <p14:nvPr/>
              </p14:nvContentPartPr>
              <p14:xfrm>
                <a:off x="8174913" y="4538324"/>
                <a:ext cx="428760" cy="358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4FA1D7C-2073-C94B-A933-C3C28CB3BC8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13353" y="4476764"/>
                  <a:ext cx="551880" cy="48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CEB9E59-76F6-254B-8EA6-7EF51500B285}"/>
                    </a:ext>
                  </a:extLst>
                </p14:cNvPr>
                <p14:cNvContentPartPr/>
                <p14:nvPr/>
              </p14:nvContentPartPr>
              <p14:xfrm>
                <a:off x="2385393" y="1545644"/>
                <a:ext cx="308160" cy="425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CEB9E59-76F6-254B-8EA6-7EF51500B28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23833" y="1484084"/>
                  <a:ext cx="431280" cy="548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449E2E0D-B23C-4A48-9C10-4DB06EAB797C}"/>
              </a:ext>
            </a:extLst>
          </p:cNvPr>
          <p:cNvSpPr txBox="1"/>
          <p:nvPr/>
        </p:nvSpPr>
        <p:spPr>
          <a:xfrm>
            <a:off x="8584588" y="5024009"/>
            <a:ext cx="8451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Grit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EFB1BF5-3E46-4C4B-BF23-FCFE4AA942C1}"/>
              </a:ext>
            </a:extLst>
          </p:cNvPr>
          <p:cNvSpPr txBox="1"/>
          <p:nvPr/>
        </p:nvSpPr>
        <p:spPr>
          <a:xfrm rot="16200000">
            <a:off x="1876134" y="2149873"/>
            <a:ext cx="1619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Burnout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4AC6F18-5A4B-0B45-9F0A-4FFC426706AA}"/>
              </a:ext>
            </a:extLst>
          </p:cNvPr>
          <p:cNvSpPr txBox="1"/>
          <p:nvPr/>
        </p:nvSpPr>
        <p:spPr>
          <a:xfrm>
            <a:off x="8161621" y="2913073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E71424"/>
                </a:solidFill>
                <a:latin typeface="Helvetica" pitchFamily="2" charset="0"/>
              </a:rPr>
              <a:t>Low self concordance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9D5D3D6D-7E96-ED49-8BB2-0A59AA708A38}"/>
              </a:ext>
            </a:extLst>
          </p:cNvPr>
          <p:cNvSpPr txBox="1"/>
          <p:nvPr/>
        </p:nvSpPr>
        <p:spPr>
          <a:xfrm>
            <a:off x="7839255" y="402287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B39"/>
                </a:solidFill>
                <a:latin typeface="Helvetica" pitchFamily="2" charset="0"/>
              </a:rPr>
              <a:t>High self concordance</a:t>
            </a:r>
          </a:p>
        </p:txBody>
      </p:sp>
    </p:spTree>
    <p:extLst>
      <p:ext uri="{BB962C8B-B14F-4D97-AF65-F5344CB8AC3E}">
        <p14:creationId xmlns:p14="http://schemas.microsoft.com/office/powerpoint/2010/main" val="818750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/>
      <p:bldP spid="104" grpId="1"/>
      <p:bldP spid="10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4DFA1-0F9E-DD4B-96EB-027DCD31E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the survey!</a:t>
            </a:r>
            <a:br>
              <a:rPr lang="en-US" dirty="0"/>
            </a:br>
            <a:r>
              <a:rPr lang="en-US" sz="2000" dirty="0"/>
              <a:t>(2-3 mins)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2A69D-881B-F642-9F1D-1BCD0774B4DC}"/>
              </a:ext>
            </a:extLst>
          </p:cNvPr>
          <p:cNvSpPr txBox="1"/>
          <p:nvPr/>
        </p:nvSpPr>
        <p:spPr>
          <a:xfrm>
            <a:off x="4634701" y="6231265"/>
            <a:ext cx="29225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Helvetica" pitchFamily="2" charset="0"/>
                <a:hlinkClick r:id="rId3"/>
              </a:rPr>
              <a:t>https://tinyurl.com/PreviewGritSDT</a:t>
            </a:r>
            <a:endParaRPr lang="en-US" sz="1400" dirty="0">
              <a:latin typeface="Helvetica" pitchFamily="2" charset="0"/>
            </a:endParaRPr>
          </a:p>
          <a:p>
            <a:pPr algn="ctr"/>
            <a:r>
              <a:rPr lang="en-US" sz="1400" dirty="0">
                <a:latin typeface="Helvetica" pitchFamily="2" charset="0"/>
              </a:rPr>
              <a:t>Not case sensitive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DC1E01-11F0-EA40-BB94-36AD4D20D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4491" y="1228251"/>
            <a:ext cx="5003014" cy="500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04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AFCF-7EDA-CD4C-B456-37ADA82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Pilot</a:t>
            </a:r>
            <a:r>
              <a:rPr lang="es-ES_tradnl" dirty="0"/>
              <a:t> data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E6747949-4B4D-F048-8577-C08EC2FD0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2221" y="1474503"/>
            <a:ext cx="7527558" cy="50183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6ECEAB0B-D8E9-1446-B1EB-088ECB95A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221" y="1474503"/>
            <a:ext cx="7527558" cy="5018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AC273E-5CA2-4E43-90EC-02EBC7C85E75}"/>
              </a:ext>
            </a:extLst>
          </p:cNvPr>
          <p:cNvSpPr txBox="1"/>
          <p:nvPr/>
        </p:nvSpPr>
        <p:spPr>
          <a:xfrm rot="16200000">
            <a:off x="1593218" y="3609474"/>
            <a:ext cx="1768433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Helvetica" pitchFamily="2" charset="0"/>
              </a:rPr>
              <a:t>Self concordance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3BCC3-8F16-CD43-87E1-559C64B343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10" t="41406" r="78820" b="44531"/>
          <a:stretch/>
        </p:blipFill>
        <p:spPr>
          <a:xfrm>
            <a:off x="7229474" y="5126321"/>
            <a:ext cx="1057275" cy="51435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521177-7AB7-EC47-8E29-0FE6C4C38B65}"/>
              </a:ext>
            </a:extLst>
          </p:cNvPr>
          <p:cNvSpPr txBox="1"/>
          <p:nvPr/>
        </p:nvSpPr>
        <p:spPr>
          <a:xfrm>
            <a:off x="3071813" y="188494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 = .51***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0CF5B-1179-444C-B073-1A9644149CAB}"/>
              </a:ext>
            </a:extLst>
          </p:cNvPr>
          <p:cNvSpPr txBox="1"/>
          <p:nvPr/>
        </p:nvSpPr>
        <p:spPr>
          <a:xfrm>
            <a:off x="3071813" y="1884948"/>
            <a:ext cx="2217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r = .50*** and .34***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0102AEE-BC16-2849-8E09-F422AB31D63F}"/>
              </a:ext>
            </a:extLst>
          </p:cNvPr>
          <p:cNvSpPr txBox="1">
            <a:spLocks/>
          </p:cNvSpPr>
          <p:nvPr/>
        </p:nvSpPr>
        <p:spPr>
          <a:xfrm>
            <a:off x="3960000" y="180000"/>
            <a:ext cx="8044070" cy="1070281"/>
          </a:xfrm>
          <a:prstGeom prst="rect">
            <a:avLst/>
          </a:prstGeom>
        </p:spPr>
        <p:txBody>
          <a:bodyPr vert="horz" lIns="91440" tIns="45720" rIns="91440" bIns="45720" numCol="3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Helvetica Light" panose="020B0403020202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ES_tradnl" sz="1400" dirty="0" err="1"/>
              <a:t>Grit</a:t>
            </a:r>
            <a:r>
              <a:rPr lang="es-ES_tradnl" sz="1400" dirty="0"/>
              <a:t> 12</a:t>
            </a:r>
          </a:p>
          <a:p>
            <a:pPr algn="ctr"/>
            <a:r>
              <a:rPr lang="es-ES_tradnl" sz="1400" dirty="0" err="1"/>
              <a:t>Relative</a:t>
            </a:r>
            <a:r>
              <a:rPr lang="es-ES_tradnl" sz="1400" dirty="0"/>
              <a:t> </a:t>
            </a:r>
            <a:r>
              <a:rPr lang="es-ES_tradnl" sz="1400" dirty="0" err="1"/>
              <a:t>Autonomy</a:t>
            </a:r>
            <a:r>
              <a:rPr lang="es-ES_tradnl" sz="1400" dirty="0"/>
              <a:t> </a:t>
            </a:r>
            <a:r>
              <a:rPr lang="es-ES_tradnl" sz="1400" dirty="0" err="1"/>
              <a:t>for</a:t>
            </a:r>
            <a:r>
              <a:rPr lang="es-ES_tradnl" sz="1400" dirty="0"/>
              <a:t> </a:t>
            </a:r>
            <a:r>
              <a:rPr lang="es-ES_tradnl" sz="1400" dirty="0" err="1"/>
              <a:t>your</a:t>
            </a:r>
            <a:r>
              <a:rPr lang="es-ES_tradnl" sz="1400" dirty="0"/>
              <a:t> Job</a:t>
            </a:r>
          </a:p>
          <a:p>
            <a:pPr algn="ctr"/>
            <a:r>
              <a:rPr lang="es-ES_tradnl" sz="1400" dirty="0" err="1"/>
              <a:t>Emotional</a:t>
            </a:r>
            <a:r>
              <a:rPr lang="es-ES_tradnl" sz="1400" dirty="0"/>
              <a:t> </a:t>
            </a:r>
            <a:r>
              <a:rPr lang="es-ES_tradnl" sz="1400" dirty="0" err="1"/>
              <a:t>Exhaustion</a:t>
            </a:r>
            <a:endParaRPr lang="es-ES_tradnl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100 Prolific-</a:t>
            </a:r>
            <a:r>
              <a:rPr lang="en-US" sz="1400" dirty="0" err="1"/>
              <a:t>ers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Mean age = 34.28</a:t>
            </a:r>
          </a:p>
          <a:p>
            <a:pPr algn="ctr"/>
            <a:r>
              <a:rPr lang="en-US" sz="1400" dirty="0"/>
              <a:t>Age range = 22 to 54</a:t>
            </a:r>
          </a:p>
          <a:p>
            <a:pPr algn="ctr"/>
            <a:r>
              <a:rPr lang="en-US" sz="1400" dirty="0"/>
              <a:t>24% female</a:t>
            </a:r>
            <a:endParaRPr lang="es-ES_tradnl" sz="14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3B79D30-A05B-BF45-A2D2-86CE695977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1D2B0-F96A-DB4E-B02F-2C060BAF7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 and Distributions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CE749-C3BD-DE4F-A893-B885E13D6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4743"/>
            <a:ext cx="4938132" cy="49381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256D1F-B55B-3140-BD32-8E0D08FF4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4743"/>
            <a:ext cx="4938132" cy="49381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6C0ECB-8434-5742-8B37-5987AB363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916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236A-6E1F-B946-8DEA-CAAF1977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Self-Determination Theory?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30F91-BBF4-F542-8537-6EF8F8964922}"/>
              </a:ext>
            </a:extLst>
          </p:cNvPr>
          <p:cNvGrpSpPr/>
          <p:nvPr/>
        </p:nvGrpSpPr>
        <p:grpSpPr>
          <a:xfrm>
            <a:off x="2346891" y="2276484"/>
            <a:ext cx="7498217" cy="528638"/>
            <a:chOff x="1877106" y="1690688"/>
            <a:chExt cx="7498217" cy="5286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B863A-25D0-A549-BFE3-74B61C534D9B}"/>
                </a:ext>
              </a:extLst>
            </p:cNvPr>
            <p:cNvSpPr/>
            <p:nvPr/>
          </p:nvSpPr>
          <p:spPr>
            <a:xfrm>
              <a:off x="1877106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Autonomy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9AFCE4-6655-B24C-BB04-21A5A5521226}"/>
                </a:ext>
              </a:extLst>
            </p:cNvPr>
            <p:cNvSpPr/>
            <p:nvPr/>
          </p:nvSpPr>
          <p:spPr>
            <a:xfrm>
              <a:off x="7760836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Relatedness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2B7572-C0A3-3B47-9758-F3F356C3535F}"/>
                </a:ext>
              </a:extLst>
            </p:cNvPr>
            <p:cNvSpPr/>
            <p:nvPr/>
          </p:nvSpPr>
          <p:spPr>
            <a:xfrm>
              <a:off x="4818970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Competence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1E3E1F-A1E4-9040-A7D6-310281F1390A}"/>
              </a:ext>
            </a:extLst>
          </p:cNvPr>
          <p:cNvCxnSpPr/>
          <p:nvPr/>
        </p:nvCxnSpPr>
        <p:spPr>
          <a:xfrm>
            <a:off x="584426" y="3741295"/>
            <a:ext cx="10994572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7AD1C-90EF-B840-B9C1-2F427CA71255}"/>
              </a:ext>
            </a:extLst>
          </p:cNvPr>
          <p:cNvSpPr/>
          <p:nvPr/>
        </p:nvSpPr>
        <p:spPr>
          <a:xfrm>
            <a:off x="1070539" y="3931106"/>
            <a:ext cx="1614487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Extrinsic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482961-2C8F-B840-B70E-9B0B22273123}"/>
              </a:ext>
            </a:extLst>
          </p:cNvPr>
          <p:cNvSpPr/>
          <p:nvPr/>
        </p:nvSpPr>
        <p:spPr>
          <a:xfrm>
            <a:off x="9506969" y="3931106"/>
            <a:ext cx="1614487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Intrinsic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B9AF2-EFDF-F34D-B92B-AFF315ED7D32}"/>
              </a:ext>
            </a:extLst>
          </p:cNvPr>
          <p:cNvSpPr txBox="1"/>
          <p:nvPr/>
        </p:nvSpPr>
        <p:spPr>
          <a:xfrm>
            <a:off x="838199" y="189548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Basic Psychological Needs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70700E-900D-114F-9E26-FA1C861ABDAC}"/>
              </a:ext>
            </a:extLst>
          </p:cNvPr>
          <p:cNvSpPr txBox="1"/>
          <p:nvPr/>
        </p:nvSpPr>
        <p:spPr>
          <a:xfrm>
            <a:off x="838199" y="328220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Motivational Continuum</a:t>
            </a:r>
          </a:p>
        </p:txBody>
      </p:sp>
    </p:spTree>
    <p:extLst>
      <p:ext uri="{BB962C8B-B14F-4D97-AF65-F5344CB8AC3E}">
        <p14:creationId xmlns:p14="http://schemas.microsoft.com/office/powerpoint/2010/main" val="304238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20" grpId="0"/>
      <p:bldP spid="2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70B1D-5039-6F4D-8092-52A345C59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685800"/>
            <a:ext cx="109728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607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AFCF-7EDA-CD4C-B456-37ADA82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Pilot</a:t>
            </a:r>
            <a:r>
              <a:rPr lang="es-ES_tradnl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F04-A1DA-6C42-AE97-FDA86F49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0000" y="180000"/>
            <a:ext cx="8044070" cy="1070281"/>
          </a:xfrm>
        </p:spPr>
        <p:txBody>
          <a:bodyPr numCol="3">
            <a:normAutofit/>
          </a:bodyPr>
          <a:lstStyle/>
          <a:p>
            <a:pPr marL="0" indent="0" algn="ctr">
              <a:buNone/>
            </a:pPr>
            <a:r>
              <a:rPr lang="es-ES_tradnl" sz="1400" dirty="0" err="1"/>
              <a:t>Grit</a:t>
            </a:r>
            <a:r>
              <a:rPr lang="es-ES_tradnl" sz="1400" dirty="0"/>
              <a:t> 12</a:t>
            </a:r>
          </a:p>
          <a:p>
            <a:pPr marL="0" indent="0" algn="ctr">
              <a:buNone/>
            </a:pPr>
            <a:r>
              <a:rPr lang="es-ES_tradnl" sz="1400" dirty="0" err="1"/>
              <a:t>Relative</a:t>
            </a:r>
            <a:r>
              <a:rPr lang="es-ES_tradnl" sz="1400" dirty="0"/>
              <a:t> </a:t>
            </a:r>
            <a:r>
              <a:rPr lang="es-ES_tradnl" sz="1400" dirty="0" err="1"/>
              <a:t>Autonomy</a:t>
            </a:r>
            <a:r>
              <a:rPr lang="es-ES_tradnl" sz="1400" dirty="0"/>
              <a:t> </a:t>
            </a:r>
            <a:r>
              <a:rPr lang="es-ES_tradnl" sz="1400" dirty="0" err="1"/>
              <a:t>for</a:t>
            </a:r>
            <a:r>
              <a:rPr lang="es-ES_tradnl" sz="1400" dirty="0"/>
              <a:t> </a:t>
            </a:r>
            <a:r>
              <a:rPr lang="es-ES_tradnl" sz="1400" dirty="0" err="1"/>
              <a:t>your</a:t>
            </a:r>
            <a:r>
              <a:rPr lang="es-ES_tradnl" sz="1400" dirty="0"/>
              <a:t> Job</a:t>
            </a:r>
          </a:p>
          <a:p>
            <a:pPr marL="0" indent="0" algn="ctr">
              <a:buNone/>
            </a:pPr>
            <a:r>
              <a:rPr lang="es-ES_tradnl" sz="1400" dirty="0" err="1"/>
              <a:t>Emotional</a:t>
            </a:r>
            <a:r>
              <a:rPr lang="es-ES_tradnl" sz="1400" dirty="0"/>
              <a:t> </a:t>
            </a:r>
            <a:r>
              <a:rPr lang="es-ES_tradnl" sz="1400" dirty="0" err="1"/>
              <a:t>Exhaustion</a:t>
            </a:r>
            <a:endParaRPr lang="es-ES_tradnl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100 Prolific-</a:t>
            </a:r>
            <a:r>
              <a:rPr lang="en-US" sz="1400" dirty="0" err="1"/>
              <a:t>ers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Mean age = 34.28</a:t>
            </a:r>
          </a:p>
          <a:p>
            <a:pPr algn="ctr"/>
            <a:r>
              <a:rPr lang="en-US" sz="1400" dirty="0"/>
              <a:t>Age range = 22 to 54</a:t>
            </a:r>
          </a:p>
          <a:p>
            <a:pPr algn="ctr"/>
            <a:r>
              <a:rPr lang="en-US" sz="1400" dirty="0"/>
              <a:t>24% female</a:t>
            </a:r>
            <a:endParaRPr lang="es-ES_tradnl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F43034-4926-3249-95B5-A0A89D357121}"/>
              </a:ext>
            </a:extLst>
          </p:cNvPr>
          <p:cNvSpPr txBox="1"/>
          <p:nvPr/>
        </p:nvSpPr>
        <p:spPr>
          <a:xfrm>
            <a:off x="6497053" y="429527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	</a:t>
            </a:r>
          </a:p>
        </p:txBody>
      </p:sp>
      <p:pic>
        <p:nvPicPr>
          <p:cNvPr id="10" name="Picture 9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F7729E46-4FFE-6F42-A018-7D3C1EE26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406" y="1699111"/>
            <a:ext cx="9731188" cy="470169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CABB4E2-CC88-8C47-BD79-3B95A9151E75}"/>
              </a:ext>
            </a:extLst>
          </p:cNvPr>
          <p:cNvSpPr/>
          <p:nvPr/>
        </p:nvSpPr>
        <p:spPr>
          <a:xfrm flipH="1">
            <a:off x="3536179" y="4557757"/>
            <a:ext cx="646331" cy="70004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99B5DFD-9E98-204E-834B-F07E66DF880D}"/>
              </a:ext>
            </a:extLst>
          </p:cNvPr>
          <p:cNvSpPr/>
          <p:nvPr/>
        </p:nvSpPr>
        <p:spPr>
          <a:xfrm flipH="1">
            <a:off x="9426388" y="4736323"/>
            <a:ext cx="744544" cy="56181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01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1867BCB-0CC6-384F-BE97-DF6329215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" t="5323" r="5652" b="33721"/>
          <a:stretch/>
        </p:blipFill>
        <p:spPr>
          <a:xfrm>
            <a:off x="725950" y="1345315"/>
            <a:ext cx="10740099" cy="5590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BAFCF-7EDA-CD4C-B456-37ADA82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Pilot</a:t>
            </a:r>
            <a:r>
              <a:rPr lang="es-ES_tradnl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F04-A1DA-6C42-AE97-FDA86F49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96" y="170865"/>
            <a:ext cx="8044070" cy="1070281"/>
          </a:xfrm>
        </p:spPr>
        <p:txBody>
          <a:bodyPr numCol="3">
            <a:normAutofit/>
          </a:bodyPr>
          <a:lstStyle/>
          <a:p>
            <a:pPr marL="0" indent="0" algn="ctr">
              <a:buNone/>
            </a:pPr>
            <a:r>
              <a:rPr lang="es-ES_tradnl" sz="1400" dirty="0" err="1"/>
              <a:t>Grit</a:t>
            </a:r>
            <a:r>
              <a:rPr lang="es-ES_tradnl" sz="1400" dirty="0"/>
              <a:t> 12</a:t>
            </a:r>
          </a:p>
          <a:p>
            <a:pPr marL="0" indent="0" algn="ctr">
              <a:buNone/>
            </a:pPr>
            <a:r>
              <a:rPr lang="es-ES_tradnl" sz="1400" dirty="0" err="1"/>
              <a:t>Relative</a:t>
            </a:r>
            <a:r>
              <a:rPr lang="es-ES_tradnl" sz="1400" dirty="0"/>
              <a:t> </a:t>
            </a:r>
            <a:r>
              <a:rPr lang="es-ES_tradnl" sz="1400" dirty="0" err="1"/>
              <a:t>Autonomy</a:t>
            </a:r>
            <a:r>
              <a:rPr lang="es-ES_tradnl" sz="1400" dirty="0"/>
              <a:t> </a:t>
            </a:r>
            <a:r>
              <a:rPr lang="es-ES_tradnl" sz="1400" dirty="0" err="1"/>
              <a:t>for</a:t>
            </a:r>
            <a:r>
              <a:rPr lang="es-ES_tradnl" sz="1400" dirty="0"/>
              <a:t> </a:t>
            </a:r>
            <a:r>
              <a:rPr lang="es-ES_tradnl" sz="1400" dirty="0" err="1"/>
              <a:t>your</a:t>
            </a:r>
            <a:r>
              <a:rPr lang="es-ES_tradnl" sz="1400" dirty="0"/>
              <a:t> Job</a:t>
            </a:r>
          </a:p>
          <a:p>
            <a:pPr marL="0" indent="0" algn="ctr">
              <a:buNone/>
            </a:pPr>
            <a:r>
              <a:rPr lang="es-ES_tradnl" sz="1400" dirty="0" err="1"/>
              <a:t>Emotional</a:t>
            </a:r>
            <a:r>
              <a:rPr lang="es-ES_tradnl" sz="1400" dirty="0"/>
              <a:t> </a:t>
            </a:r>
            <a:r>
              <a:rPr lang="es-ES_tradnl" sz="1400" dirty="0" err="1"/>
              <a:t>Exhaustion</a:t>
            </a:r>
            <a:endParaRPr lang="es-ES_tradnl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100 Prolific-</a:t>
            </a:r>
            <a:r>
              <a:rPr lang="en-US" sz="1400" dirty="0" err="1"/>
              <a:t>ers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Mean age = 34.28</a:t>
            </a:r>
          </a:p>
          <a:p>
            <a:pPr algn="ctr"/>
            <a:r>
              <a:rPr lang="en-US" sz="1400" dirty="0"/>
              <a:t>Age range = 22 to 54</a:t>
            </a:r>
          </a:p>
          <a:p>
            <a:pPr algn="ctr"/>
            <a:r>
              <a:rPr lang="en-US" sz="1400" dirty="0"/>
              <a:t>24% female</a:t>
            </a:r>
            <a:endParaRPr lang="es-ES_tradnl" sz="1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E8A19-A2CC-D440-8418-EF556E94C53E}"/>
              </a:ext>
            </a:extLst>
          </p:cNvPr>
          <p:cNvSpPr/>
          <p:nvPr/>
        </p:nvSpPr>
        <p:spPr>
          <a:xfrm flipH="1">
            <a:off x="5324226" y="4096410"/>
            <a:ext cx="585090" cy="14162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FA2FE-B292-004C-9224-9C9B45FB37E5}"/>
              </a:ext>
            </a:extLst>
          </p:cNvPr>
          <p:cNvSpPr/>
          <p:nvPr/>
        </p:nvSpPr>
        <p:spPr>
          <a:xfrm flipH="1">
            <a:off x="7394712" y="5549503"/>
            <a:ext cx="3305629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2AC344-0719-9B4D-B764-765D9D323A1D}"/>
              </a:ext>
            </a:extLst>
          </p:cNvPr>
          <p:cNvSpPr/>
          <p:nvPr/>
        </p:nvSpPr>
        <p:spPr>
          <a:xfrm>
            <a:off x="5347262" y="5543758"/>
            <a:ext cx="1941433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960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1867BCB-0CC6-384F-BE97-DF6329215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" t="5323" r="5652" b="33721"/>
          <a:stretch/>
        </p:blipFill>
        <p:spPr>
          <a:xfrm>
            <a:off x="725950" y="1345315"/>
            <a:ext cx="10740099" cy="5590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BAFCF-7EDA-CD4C-B456-37ADA82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Pilot</a:t>
            </a:r>
            <a:r>
              <a:rPr lang="es-ES_tradnl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F04-A1DA-6C42-AE97-FDA86F49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96" y="170865"/>
            <a:ext cx="8044070" cy="1070281"/>
          </a:xfrm>
        </p:spPr>
        <p:txBody>
          <a:bodyPr numCol="3">
            <a:normAutofit/>
          </a:bodyPr>
          <a:lstStyle/>
          <a:p>
            <a:pPr marL="0" indent="0" algn="ctr">
              <a:buNone/>
            </a:pPr>
            <a:r>
              <a:rPr lang="es-ES_tradnl" sz="1400" dirty="0" err="1"/>
              <a:t>Grit</a:t>
            </a:r>
            <a:r>
              <a:rPr lang="es-ES_tradnl" sz="1400" dirty="0"/>
              <a:t> 12</a:t>
            </a:r>
          </a:p>
          <a:p>
            <a:pPr marL="0" indent="0" algn="ctr">
              <a:buNone/>
            </a:pPr>
            <a:r>
              <a:rPr lang="es-ES_tradnl" sz="1400" dirty="0" err="1"/>
              <a:t>Relative</a:t>
            </a:r>
            <a:r>
              <a:rPr lang="es-ES_tradnl" sz="1400" dirty="0"/>
              <a:t> </a:t>
            </a:r>
            <a:r>
              <a:rPr lang="es-ES_tradnl" sz="1400" dirty="0" err="1"/>
              <a:t>Autonomy</a:t>
            </a:r>
            <a:r>
              <a:rPr lang="es-ES_tradnl" sz="1400" dirty="0"/>
              <a:t> </a:t>
            </a:r>
            <a:r>
              <a:rPr lang="es-ES_tradnl" sz="1400" dirty="0" err="1"/>
              <a:t>for</a:t>
            </a:r>
            <a:r>
              <a:rPr lang="es-ES_tradnl" sz="1400" dirty="0"/>
              <a:t> </a:t>
            </a:r>
            <a:r>
              <a:rPr lang="es-ES_tradnl" sz="1400" dirty="0" err="1"/>
              <a:t>your</a:t>
            </a:r>
            <a:r>
              <a:rPr lang="es-ES_tradnl" sz="1400" dirty="0"/>
              <a:t> Job</a:t>
            </a:r>
          </a:p>
          <a:p>
            <a:pPr marL="0" indent="0" algn="ctr">
              <a:buNone/>
            </a:pPr>
            <a:r>
              <a:rPr lang="es-ES_tradnl" sz="1400" dirty="0" err="1"/>
              <a:t>Emotional</a:t>
            </a:r>
            <a:r>
              <a:rPr lang="es-ES_tradnl" sz="1400" dirty="0"/>
              <a:t> </a:t>
            </a:r>
            <a:r>
              <a:rPr lang="es-ES_tradnl" sz="1400" dirty="0" err="1"/>
              <a:t>Exhaustion</a:t>
            </a:r>
            <a:endParaRPr lang="es-ES_tradnl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100 Prolific-</a:t>
            </a:r>
            <a:r>
              <a:rPr lang="en-US" sz="1400" dirty="0" err="1"/>
              <a:t>ers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Mean age = 38.7</a:t>
            </a:r>
          </a:p>
          <a:p>
            <a:pPr algn="ctr"/>
            <a:r>
              <a:rPr lang="en-US" sz="1400" dirty="0"/>
              <a:t>Age range = 23 to 73</a:t>
            </a:r>
          </a:p>
          <a:p>
            <a:pPr algn="ctr"/>
            <a:r>
              <a:rPr lang="en-US" sz="1400" dirty="0"/>
              <a:t>53% female</a:t>
            </a:r>
            <a:endParaRPr lang="es-ES_tradnl" sz="14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D0BA3-80C2-344D-B365-521730651CCE}"/>
              </a:ext>
            </a:extLst>
          </p:cNvPr>
          <p:cNvSpPr/>
          <p:nvPr/>
        </p:nvSpPr>
        <p:spPr>
          <a:xfrm>
            <a:off x="4234464" y="2861942"/>
            <a:ext cx="958545" cy="2937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F04E51-74E2-E047-A2B8-8979EE2A9CD2}"/>
              </a:ext>
            </a:extLst>
          </p:cNvPr>
          <p:cNvSpPr/>
          <p:nvPr/>
        </p:nvSpPr>
        <p:spPr>
          <a:xfrm>
            <a:off x="4234464" y="5478966"/>
            <a:ext cx="958545" cy="3143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16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1867BCB-0CC6-384F-BE97-DF6329215D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1" t="5323" r="5652" b="33721"/>
          <a:stretch/>
        </p:blipFill>
        <p:spPr>
          <a:xfrm>
            <a:off x="725950" y="1345315"/>
            <a:ext cx="10740099" cy="55906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C7BAFCF-7EDA-CD4C-B456-37ADA82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Pilot</a:t>
            </a:r>
            <a:r>
              <a:rPr lang="es-ES_tradnl" dirty="0"/>
              <a:t>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27F04-A1DA-6C42-AE97-FDA86F496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35896" y="170865"/>
            <a:ext cx="8044070" cy="1070281"/>
          </a:xfrm>
        </p:spPr>
        <p:txBody>
          <a:bodyPr numCol="3">
            <a:normAutofit/>
          </a:bodyPr>
          <a:lstStyle/>
          <a:p>
            <a:pPr marL="0" indent="0" algn="ctr">
              <a:buNone/>
            </a:pPr>
            <a:r>
              <a:rPr lang="es-ES_tradnl" sz="1400" dirty="0" err="1"/>
              <a:t>Grit</a:t>
            </a:r>
            <a:r>
              <a:rPr lang="es-ES_tradnl" sz="1400" dirty="0"/>
              <a:t> 12</a:t>
            </a:r>
          </a:p>
          <a:p>
            <a:pPr marL="0" indent="0" algn="ctr">
              <a:buNone/>
            </a:pPr>
            <a:r>
              <a:rPr lang="es-ES_tradnl" sz="1400" dirty="0" err="1"/>
              <a:t>Relative</a:t>
            </a:r>
            <a:r>
              <a:rPr lang="es-ES_tradnl" sz="1400" dirty="0"/>
              <a:t> </a:t>
            </a:r>
            <a:r>
              <a:rPr lang="es-ES_tradnl" sz="1400" dirty="0" err="1"/>
              <a:t>Autonomy</a:t>
            </a:r>
            <a:r>
              <a:rPr lang="es-ES_tradnl" sz="1400" dirty="0"/>
              <a:t> </a:t>
            </a:r>
            <a:r>
              <a:rPr lang="es-ES_tradnl" sz="1400" dirty="0" err="1"/>
              <a:t>for</a:t>
            </a:r>
            <a:r>
              <a:rPr lang="es-ES_tradnl" sz="1400" dirty="0"/>
              <a:t> </a:t>
            </a:r>
            <a:r>
              <a:rPr lang="es-ES_tradnl" sz="1400" dirty="0" err="1"/>
              <a:t>your</a:t>
            </a:r>
            <a:r>
              <a:rPr lang="es-ES_tradnl" sz="1400" dirty="0"/>
              <a:t> Job</a:t>
            </a:r>
          </a:p>
          <a:p>
            <a:pPr marL="0" indent="0" algn="ctr">
              <a:buNone/>
            </a:pPr>
            <a:r>
              <a:rPr lang="es-ES_tradnl" sz="1400" dirty="0" err="1"/>
              <a:t>Emotional</a:t>
            </a:r>
            <a:r>
              <a:rPr lang="es-ES_tradnl" sz="1400" dirty="0"/>
              <a:t> </a:t>
            </a:r>
            <a:r>
              <a:rPr lang="es-ES_tradnl" sz="1400" dirty="0" err="1"/>
              <a:t>Exhaustion</a:t>
            </a:r>
            <a:endParaRPr lang="es-ES_tradnl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100 Prolific-</a:t>
            </a:r>
            <a:r>
              <a:rPr lang="en-US" sz="1400" dirty="0" err="1"/>
              <a:t>ers</a:t>
            </a:r>
            <a:endParaRPr lang="en-US" sz="1400" dirty="0"/>
          </a:p>
          <a:p>
            <a:pPr algn="ctr"/>
            <a:endParaRPr lang="en-US" sz="1400" dirty="0"/>
          </a:p>
          <a:p>
            <a:pPr algn="ctr"/>
            <a:r>
              <a:rPr lang="en-US" sz="1400" dirty="0"/>
              <a:t>Mean age = 38.7</a:t>
            </a:r>
          </a:p>
          <a:p>
            <a:pPr algn="ctr"/>
            <a:r>
              <a:rPr lang="en-US" sz="1400" dirty="0"/>
              <a:t>Age range = 23 to 73</a:t>
            </a:r>
          </a:p>
          <a:p>
            <a:pPr algn="ctr"/>
            <a:r>
              <a:rPr lang="en-US" sz="1400" dirty="0"/>
              <a:t>53% female</a:t>
            </a:r>
            <a:endParaRPr lang="es-ES_tradnl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CB2B57B-929F-574E-B2FB-5B9DD8FD1762}"/>
              </a:ext>
            </a:extLst>
          </p:cNvPr>
          <p:cNvSpPr/>
          <p:nvPr/>
        </p:nvSpPr>
        <p:spPr>
          <a:xfrm>
            <a:off x="2301322" y="3179465"/>
            <a:ext cx="585089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DD0BA3-80C2-344D-B365-521730651CCE}"/>
              </a:ext>
            </a:extLst>
          </p:cNvPr>
          <p:cNvSpPr/>
          <p:nvPr/>
        </p:nvSpPr>
        <p:spPr>
          <a:xfrm>
            <a:off x="4234464" y="2861942"/>
            <a:ext cx="958545" cy="293709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8CE8A19-A2CC-D440-8418-EF556E94C53E}"/>
              </a:ext>
            </a:extLst>
          </p:cNvPr>
          <p:cNvSpPr/>
          <p:nvPr/>
        </p:nvSpPr>
        <p:spPr>
          <a:xfrm flipH="1">
            <a:off x="5324226" y="4096410"/>
            <a:ext cx="585090" cy="14162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6CFA2FE-B292-004C-9224-9C9B45FB37E5}"/>
              </a:ext>
            </a:extLst>
          </p:cNvPr>
          <p:cNvSpPr/>
          <p:nvPr/>
        </p:nvSpPr>
        <p:spPr>
          <a:xfrm flipH="1">
            <a:off x="7394712" y="5549503"/>
            <a:ext cx="3305629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967C1B2-01A7-6A41-BE8A-F8BE484DD2B2}"/>
              </a:ext>
            </a:extLst>
          </p:cNvPr>
          <p:cNvSpPr/>
          <p:nvPr/>
        </p:nvSpPr>
        <p:spPr>
          <a:xfrm flipH="1">
            <a:off x="3565455" y="4353915"/>
            <a:ext cx="585091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57CD0AF-82B7-5C4F-AA32-B3CEF479331D}"/>
              </a:ext>
            </a:extLst>
          </p:cNvPr>
          <p:cNvSpPr/>
          <p:nvPr/>
        </p:nvSpPr>
        <p:spPr>
          <a:xfrm>
            <a:off x="2304753" y="4096410"/>
            <a:ext cx="585090" cy="14162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32AC344-0719-9B4D-B764-765D9D323A1D}"/>
              </a:ext>
            </a:extLst>
          </p:cNvPr>
          <p:cNvSpPr/>
          <p:nvPr/>
        </p:nvSpPr>
        <p:spPr>
          <a:xfrm>
            <a:off x="5347262" y="5543758"/>
            <a:ext cx="1941433" cy="24953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0F04E51-74E2-E047-A2B8-8979EE2A9CD2}"/>
              </a:ext>
            </a:extLst>
          </p:cNvPr>
          <p:cNvSpPr/>
          <p:nvPr/>
        </p:nvSpPr>
        <p:spPr>
          <a:xfrm>
            <a:off x="4234464" y="5478966"/>
            <a:ext cx="958545" cy="31432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59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AFCF-7EDA-CD4C-B456-37ADA82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Pilot</a:t>
            </a:r>
            <a:r>
              <a:rPr lang="es-ES_tradnl" dirty="0"/>
              <a:t>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A393C-064E-9147-975D-6160F720384D}"/>
              </a:ext>
            </a:extLst>
          </p:cNvPr>
          <p:cNvSpPr txBox="1"/>
          <p:nvPr/>
        </p:nvSpPr>
        <p:spPr>
          <a:xfrm>
            <a:off x="7460974" y="136752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Model Comparison</a:t>
            </a:r>
          </a:p>
          <a:p>
            <a:r>
              <a:rPr lang="en-US" dirty="0">
                <a:latin typeface="Helvetica" pitchFamily="2" charset="0"/>
              </a:rPr>
              <a:t>F = 0.91, p = .344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7864001-47A1-104D-9875-740297C53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52" y="1547975"/>
            <a:ext cx="4731157" cy="409979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B2F6C62-C0EE-9F4B-8047-1247FE8A8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3467" y="2137732"/>
            <a:ext cx="6718533" cy="447902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5DE692F-F34B-4E47-88EA-0C1838830E96}"/>
              </a:ext>
            </a:extLst>
          </p:cNvPr>
          <p:cNvSpPr txBox="1"/>
          <p:nvPr/>
        </p:nvSpPr>
        <p:spPr>
          <a:xfrm>
            <a:off x="6119522" y="6596390"/>
            <a:ext cx="25907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Helvetica" pitchFamily="2" charset="0"/>
              </a:rPr>
              <a:t>*Models without controls are available.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53FEF7-3211-1441-BE39-787B9ED38EB0}"/>
              </a:ext>
            </a:extLst>
          </p:cNvPr>
          <p:cNvSpPr txBox="1"/>
          <p:nvPr/>
        </p:nvSpPr>
        <p:spPr>
          <a:xfrm>
            <a:off x="537052" y="5861604"/>
            <a:ext cx="32190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Controlling for age, sex, pay, and work hours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B17A7B-E2CD-5245-8A89-B90BAEF784AD}"/>
              </a:ext>
            </a:extLst>
          </p:cNvPr>
          <p:cNvSpPr/>
          <p:nvPr/>
        </p:nvSpPr>
        <p:spPr>
          <a:xfrm flipH="1">
            <a:off x="4253301" y="3899647"/>
            <a:ext cx="977604" cy="7261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009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FE8F9A-9542-8D4D-80F6-5E32C5DC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 by facets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2F521-51C2-2D4D-8AC8-7774083A83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Here</a:t>
            </a:r>
            <a:r>
              <a:rPr lang="en-US" dirty="0"/>
              <a:t> is an interactive document with models by all possible combinations of facets.</a:t>
            </a:r>
          </a:p>
        </p:txBody>
      </p:sp>
    </p:spTree>
    <p:extLst>
      <p:ext uri="{BB962C8B-B14F-4D97-AF65-F5344CB8AC3E}">
        <p14:creationId xmlns:p14="http://schemas.microsoft.com/office/powerpoint/2010/main" val="22814352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BAFCF-7EDA-CD4C-B456-37ADA821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Pilot</a:t>
            </a:r>
            <a:r>
              <a:rPr lang="es-ES_tradnl" dirty="0"/>
              <a:t>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A393C-064E-9147-975D-6160F720384D}"/>
              </a:ext>
            </a:extLst>
          </p:cNvPr>
          <p:cNvSpPr txBox="1"/>
          <p:nvPr/>
        </p:nvSpPr>
        <p:spPr>
          <a:xfrm>
            <a:off x="7460974" y="1367522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Model Comparison</a:t>
            </a:r>
          </a:p>
          <a:p>
            <a:r>
              <a:rPr lang="en-US" dirty="0">
                <a:latin typeface="Helvetica" pitchFamily="2" charset="0"/>
              </a:rPr>
              <a:t>F = 0.20, p = .653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96C45-0137-7D4A-B97D-68AC0A142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764" b="35610"/>
          <a:stretch/>
        </p:blipFill>
        <p:spPr>
          <a:xfrm>
            <a:off x="372766" y="1221058"/>
            <a:ext cx="4192204" cy="44158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88E3B7-8AF3-554F-99D4-863878A6F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853" y="2300578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507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588"/>
          </a:xfrm>
        </p:spPr>
        <p:txBody>
          <a:bodyPr>
            <a:normAutofit lnSpcReduction="10000"/>
          </a:bodyPr>
          <a:lstStyle/>
          <a:p>
            <a:r>
              <a:rPr lang="es-ES_tradnl" dirty="0" err="1"/>
              <a:t>Why</a:t>
            </a:r>
            <a:r>
              <a:rPr lang="es-ES_tradnl" dirty="0"/>
              <a:t> </a:t>
            </a:r>
            <a:r>
              <a:rPr lang="es-ES_tradnl" dirty="0" err="1"/>
              <a:t>wouldn’t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be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interaction</a:t>
            </a:r>
            <a:endParaRPr lang="es-ES_tradnl" dirty="0"/>
          </a:p>
          <a:p>
            <a:pPr marL="1028700" lvl="1" indent="-342900"/>
            <a:r>
              <a:rPr lang="es-ES_tradnl" dirty="0" err="1"/>
              <a:t>Restriction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range</a:t>
            </a:r>
            <a:r>
              <a:rPr lang="es-ES_tradnl" dirty="0"/>
              <a:t>? </a:t>
            </a:r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creates</a:t>
            </a:r>
            <a:r>
              <a:rPr lang="es-ES_tradnl" dirty="0"/>
              <a:t> no </a:t>
            </a:r>
            <a:r>
              <a:rPr lang="es-ES_tradnl" dirty="0" err="1"/>
              <a:t>group</a:t>
            </a:r>
            <a:r>
              <a:rPr lang="es-ES_tradnl" dirty="0"/>
              <a:t> </a:t>
            </a:r>
            <a:r>
              <a:rPr lang="es-ES_tradnl" dirty="0" err="1"/>
              <a:t>defined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high</a:t>
            </a:r>
            <a:r>
              <a:rPr lang="es-ES_tradnl" dirty="0"/>
              <a:t> </a:t>
            </a:r>
            <a:r>
              <a:rPr lang="es-ES_tradnl" dirty="0" err="1"/>
              <a:t>grit</a:t>
            </a:r>
            <a:r>
              <a:rPr lang="es-ES_tradnl" dirty="0"/>
              <a:t>,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self-concordance</a:t>
            </a:r>
            <a:r>
              <a:rPr lang="es-ES_tradnl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A232B-DB19-A943-970D-5D765855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702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588"/>
          </a:xfrm>
        </p:spPr>
        <p:txBody>
          <a:bodyPr>
            <a:normAutofit lnSpcReduction="10000"/>
          </a:bodyPr>
          <a:lstStyle/>
          <a:p>
            <a:r>
              <a:rPr lang="es-ES_tradnl" dirty="0" err="1"/>
              <a:t>Why</a:t>
            </a:r>
            <a:r>
              <a:rPr lang="es-ES_tradnl" dirty="0"/>
              <a:t> </a:t>
            </a:r>
            <a:r>
              <a:rPr lang="es-ES_tradnl" dirty="0" err="1"/>
              <a:t>wouldn’t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be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interaction</a:t>
            </a:r>
            <a:endParaRPr lang="es-ES_tradnl" dirty="0"/>
          </a:p>
          <a:p>
            <a:pPr marL="1028700" lvl="1" indent="-342900"/>
            <a:r>
              <a:rPr lang="es-ES_tradnl" dirty="0" err="1"/>
              <a:t>Restriction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range</a:t>
            </a:r>
            <a:r>
              <a:rPr lang="es-ES_tradnl" dirty="0"/>
              <a:t>? </a:t>
            </a:r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creates</a:t>
            </a:r>
            <a:r>
              <a:rPr lang="es-ES_tradnl" dirty="0"/>
              <a:t> no </a:t>
            </a:r>
            <a:r>
              <a:rPr lang="es-ES_tradnl" dirty="0" err="1"/>
              <a:t>group</a:t>
            </a:r>
            <a:r>
              <a:rPr lang="es-ES_tradnl" dirty="0"/>
              <a:t> </a:t>
            </a:r>
            <a:r>
              <a:rPr lang="es-ES_tradnl" dirty="0" err="1"/>
              <a:t>defined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high</a:t>
            </a:r>
            <a:r>
              <a:rPr lang="es-ES_tradnl" dirty="0"/>
              <a:t> </a:t>
            </a:r>
            <a:r>
              <a:rPr lang="es-ES_tradnl" dirty="0" err="1"/>
              <a:t>grit</a:t>
            </a:r>
            <a:r>
              <a:rPr lang="es-ES_tradnl" dirty="0"/>
              <a:t>,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self-concordance</a:t>
            </a:r>
            <a:r>
              <a:rPr lang="es-ES_tradnl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5AA232B-DB19-A943-970D-5D76585572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200400"/>
            <a:ext cx="54864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E8F79F-D28B-8A4B-9F13-CE1CD05E0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781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236A-6E1F-B946-8DEA-CAAF1977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Self-Determination Theory?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30F91-BBF4-F542-8537-6EF8F8964922}"/>
              </a:ext>
            </a:extLst>
          </p:cNvPr>
          <p:cNvGrpSpPr/>
          <p:nvPr/>
        </p:nvGrpSpPr>
        <p:grpSpPr>
          <a:xfrm>
            <a:off x="2346891" y="2276484"/>
            <a:ext cx="7498217" cy="528638"/>
            <a:chOff x="1877106" y="1690688"/>
            <a:chExt cx="7498217" cy="5286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B863A-25D0-A549-BFE3-74B61C534D9B}"/>
                </a:ext>
              </a:extLst>
            </p:cNvPr>
            <p:cNvSpPr/>
            <p:nvPr/>
          </p:nvSpPr>
          <p:spPr>
            <a:xfrm>
              <a:off x="1877106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Autonomy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9AFCE4-6655-B24C-BB04-21A5A5521226}"/>
                </a:ext>
              </a:extLst>
            </p:cNvPr>
            <p:cNvSpPr/>
            <p:nvPr/>
          </p:nvSpPr>
          <p:spPr>
            <a:xfrm>
              <a:off x="7760836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Relatedness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2B7572-C0A3-3B47-9758-F3F356C3535F}"/>
                </a:ext>
              </a:extLst>
            </p:cNvPr>
            <p:cNvSpPr/>
            <p:nvPr/>
          </p:nvSpPr>
          <p:spPr>
            <a:xfrm>
              <a:off x="4818970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Competence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1E3E1F-A1E4-9040-A7D6-310281F1390A}"/>
              </a:ext>
            </a:extLst>
          </p:cNvPr>
          <p:cNvCxnSpPr/>
          <p:nvPr/>
        </p:nvCxnSpPr>
        <p:spPr>
          <a:xfrm>
            <a:off x="584426" y="3741295"/>
            <a:ext cx="10994572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FB7AD1C-90EF-B840-B9C1-2F427CA71255}"/>
              </a:ext>
            </a:extLst>
          </p:cNvPr>
          <p:cNvSpPr/>
          <p:nvPr/>
        </p:nvSpPr>
        <p:spPr>
          <a:xfrm>
            <a:off x="1070539" y="3931106"/>
            <a:ext cx="1614487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Extrinsic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C0386FF-047D-F646-A119-6B9AFD6CAF01}"/>
              </a:ext>
            </a:extLst>
          </p:cNvPr>
          <p:cNvSpPr/>
          <p:nvPr/>
        </p:nvSpPr>
        <p:spPr>
          <a:xfrm>
            <a:off x="6694825" y="3931106"/>
            <a:ext cx="1614487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Identified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C482961-2C8F-B840-B70E-9B0B22273123}"/>
              </a:ext>
            </a:extLst>
          </p:cNvPr>
          <p:cNvSpPr/>
          <p:nvPr/>
        </p:nvSpPr>
        <p:spPr>
          <a:xfrm>
            <a:off x="9506969" y="3931106"/>
            <a:ext cx="1614487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Intrinsic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A2BFD6-39E7-4A40-96B3-7309F8FBC303}"/>
              </a:ext>
            </a:extLst>
          </p:cNvPr>
          <p:cNvSpPr/>
          <p:nvPr/>
        </p:nvSpPr>
        <p:spPr>
          <a:xfrm>
            <a:off x="1070539" y="3941991"/>
            <a:ext cx="1614487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External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A31F07-4EF2-1C44-8CD1-DC1BAD49B2B5}"/>
              </a:ext>
            </a:extLst>
          </p:cNvPr>
          <p:cNvSpPr/>
          <p:nvPr/>
        </p:nvSpPr>
        <p:spPr>
          <a:xfrm>
            <a:off x="3882682" y="3931106"/>
            <a:ext cx="1614487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Introjected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B9AF2-EFDF-F34D-B92B-AFF315ED7D32}"/>
              </a:ext>
            </a:extLst>
          </p:cNvPr>
          <p:cNvSpPr txBox="1"/>
          <p:nvPr/>
        </p:nvSpPr>
        <p:spPr>
          <a:xfrm>
            <a:off x="838199" y="189548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Basic Psychological Needs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70700E-900D-114F-9E26-FA1C861ABDAC}"/>
              </a:ext>
            </a:extLst>
          </p:cNvPr>
          <p:cNvSpPr txBox="1"/>
          <p:nvPr/>
        </p:nvSpPr>
        <p:spPr>
          <a:xfrm>
            <a:off x="838199" y="328220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Motivational Continuum</a:t>
            </a:r>
          </a:p>
        </p:txBody>
      </p:sp>
    </p:spTree>
    <p:extLst>
      <p:ext uri="{BB962C8B-B14F-4D97-AF65-F5344CB8AC3E}">
        <p14:creationId xmlns:p14="http://schemas.microsoft.com/office/powerpoint/2010/main" val="3621566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588"/>
          </a:xfrm>
        </p:spPr>
        <p:txBody>
          <a:bodyPr>
            <a:normAutofit lnSpcReduction="10000"/>
          </a:bodyPr>
          <a:lstStyle/>
          <a:p>
            <a:r>
              <a:rPr lang="es-ES_tradnl" dirty="0" err="1"/>
              <a:t>Why</a:t>
            </a:r>
            <a:r>
              <a:rPr lang="es-ES_tradnl" dirty="0"/>
              <a:t> </a:t>
            </a:r>
            <a:r>
              <a:rPr lang="es-ES_tradnl" dirty="0" err="1"/>
              <a:t>wouldn’t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be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interaction</a:t>
            </a:r>
            <a:endParaRPr lang="es-ES_tradnl" dirty="0"/>
          </a:p>
          <a:p>
            <a:pPr marL="1028700" lvl="1" indent="-342900"/>
            <a:r>
              <a:rPr lang="es-ES_tradnl" dirty="0" err="1"/>
              <a:t>Restriction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range</a:t>
            </a:r>
            <a:r>
              <a:rPr lang="es-ES_tradnl" dirty="0"/>
              <a:t>? </a:t>
            </a:r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creates</a:t>
            </a:r>
            <a:r>
              <a:rPr lang="es-ES_tradnl" dirty="0"/>
              <a:t> no </a:t>
            </a:r>
            <a:r>
              <a:rPr lang="es-ES_tradnl" dirty="0" err="1"/>
              <a:t>group</a:t>
            </a:r>
            <a:r>
              <a:rPr lang="es-ES_tradnl" dirty="0"/>
              <a:t> </a:t>
            </a:r>
            <a:r>
              <a:rPr lang="es-ES_tradnl" dirty="0" err="1"/>
              <a:t>defined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high</a:t>
            </a:r>
            <a:r>
              <a:rPr lang="es-ES_tradnl" dirty="0"/>
              <a:t> </a:t>
            </a:r>
            <a:r>
              <a:rPr lang="es-ES_tradnl" dirty="0" err="1"/>
              <a:t>grit</a:t>
            </a:r>
            <a:r>
              <a:rPr lang="es-ES_tradnl" dirty="0"/>
              <a:t>,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self-concordance</a:t>
            </a:r>
            <a:r>
              <a:rPr lang="es-ES_tradnl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A54092-B6AE-3D49-92E4-1A0F089D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652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588"/>
          </a:xfrm>
        </p:spPr>
        <p:txBody>
          <a:bodyPr>
            <a:normAutofit lnSpcReduction="10000"/>
          </a:bodyPr>
          <a:lstStyle/>
          <a:p>
            <a:r>
              <a:rPr lang="es-ES_tradnl" dirty="0" err="1"/>
              <a:t>Why</a:t>
            </a:r>
            <a:r>
              <a:rPr lang="es-ES_tradnl" dirty="0"/>
              <a:t> </a:t>
            </a:r>
            <a:r>
              <a:rPr lang="es-ES_tradnl" dirty="0" err="1"/>
              <a:t>wouldn’t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be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interaction</a:t>
            </a:r>
            <a:endParaRPr lang="es-ES_tradnl" dirty="0"/>
          </a:p>
          <a:p>
            <a:pPr marL="1028700" lvl="1" indent="-342900"/>
            <a:r>
              <a:rPr lang="es-ES_tradnl" dirty="0" err="1"/>
              <a:t>Restriction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range</a:t>
            </a:r>
            <a:r>
              <a:rPr lang="es-ES_tradnl" dirty="0"/>
              <a:t>? </a:t>
            </a:r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creates</a:t>
            </a:r>
            <a:r>
              <a:rPr lang="es-ES_tradnl" dirty="0"/>
              <a:t> no </a:t>
            </a:r>
            <a:r>
              <a:rPr lang="es-ES_tradnl" dirty="0" err="1"/>
              <a:t>group</a:t>
            </a:r>
            <a:r>
              <a:rPr lang="es-ES_tradnl" dirty="0"/>
              <a:t> </a:t>
            </a:r>
            <a:r>
              <a:rPr lang="es-ES_tradnl" dirty="0" err="1"/>
              <a:t>defined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high</a:t>
            </a:r>
            <a:r>
              <a:rPr lang="es-ES_tradnl" dirty="0"/>
              <a:t> </a:t>
            </a:r>
            <a:r>
              <a:rPr lang="es-ES_tradnl" dirty="0" err="1"/>
              <a:t>grit</a:t>
            </a:r>
            <a:r>
              <a:rPr lang="es-ES_tradnl" dirty="0"/>
              <a:t>,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self-concordance</a:t>
            </a:r>
            <a:r>
              <a:rPr lang="es-ES_tradnl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37E435-BC69-CE40-92CC-D2C516BDC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47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588"/>
          </a:xfrm>
        </p:spPr>
        <p:txBody>
          <a:bodyPr>
            <a:normAutofit lnSpcReduction="10000"/>
          </a:bodyPr>
          <a:lstStyle/>
          <a:p>
            <a:r>
              <a:rPr lang="es-ES_tradnl" dirty="0" err="1"/>
              <a:t>Why</a:t>
            </a:r>
            <a:r>
              <a:rPr lang="es-ES_tradnl" dirty="0"/>
              <a:t> </a:t>
            </a:r>
            <a:r>
              <a:rPr lang="es-ES_tradnl" dirty="0" err="1"/>
              <a:t>wouldn’t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be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interaction</a:t>
            </a:r>
            <a:endParaRPr lang="es-ES_tradnl" dirty="0"/>
          </a:p>
          <a:p>
            <a:pPr marL="1028700" lvl="1" indent="-342900"/>
            <a:r>
              <a:rPr lang="es-ES_tradnl" dirty="0" err="1"/>
              <a:t>Restriction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range</a:t>
            </a:r>
            <a:r>
              <a:rPr lang="es-ES_tradnl" dirty="0"/>
              <a:t>? </a:t>
            </a:r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creates</a:t>
            </a:r>
            <a:r>
              <a:rPr lang="es-ES_tradnl" dirty="0"/>
              <a:t> no </a:t>
            </a:r>
            <a:r>
              <a:rPr lang="es-ES_tradnl" dirty="0" err="1"/>
              <a:t>group</a:t>
            </a:r>
            <a:r>
              <a:rPr lang="es-ES_tradnl" dirty="0"/>
              <a:t> </a:t>
            </a:r>
            <a:r>
              <a:rPr lang="es-ES_tradnl" dirty="0" err="1"/>
              <a:t>defined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high</a:t>
            </a:r>
            <a:r>
              <a:rPr lang="es-ES_tradnl" dirty="0"/>
              <a:t> </a:t>
            </a:r>
            <a:r>
              <a:rPr lang="es-ES_tradnl" dirty="0" err="1"/>
              <a:t>grit</a:t>
            </a:r>
            <a:r>
              <a:rPr lang="es-ES_tradnl" dirty="0"/>
              <a:t>,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self-concordance</a:t>
            </a:r>
            <a:r>
              <a:rPr lang="es-ES_tradnl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7C5DE-DCE8-6C4D-83AF-236A06EB9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730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588"/>
          </a:xfrm>
        </p:spPr>
        <p:txBody>
          <a:bodyPr>
            <a:normAutofit lnSpcReduction="10000"/>
          </a:bodyPr>
          <a:lstStyle/>
          <a:p>
            <a:r>
              <a:rPr lang="es-ES_tradnl" dirty="0" err="1"/>
              <a:t>Why</a:t>
            </a:r>
            <a:r>
              <a:rPr lang="es-ES_tradnl" dirty="0"/>
              <a:t> </a:t>
            </a:r>
            <a:r>
              <a:rPr lang="es-ES_tradnl" dirty="0" err="1"/>
              <a:t>wouldn’t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be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interaction</a:t>
            </a:r>
            <a:endParaRPr lang="es-ES_tradnl" dirty="0"/>
          </a:p>
          <a:p>
            <a:pPr marL="1028700" lvl="1" indent="-342900"/>
            <a:r>
              <a:rPr lang="es-ES_tradnl" dirty="0" err="1"/>
              <a:t>Restriction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range</a:t>
            </a:r>
            <a:r>
              <a:rPr lang="es-ES_tradnl" dirty="0"/>
              <a:t>? </a:t>
            </a:r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creates</a:t>
            </a:r>
            <a:r>
              <a:rPr lang="es-ES_tradnl" dirty="0"/>
              <a:t> no </a:t>
            </a:r>
            <a:r>
              <a:rPr lang="es-ES_tradnl" dirty="0" err="1"/>
              <a:t>group</a:t>
            </a:r>
            <a:r>
              <a:rPr lang="es-ES_tradnl" dirty="0"/>
              <a:t> </a:t>
            </a:r>
            <a:r>
              <a:rPr lang="es-ES_tradnl" dirty="0" err="1"/>
              <a:t>defined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high</a:t>
            </a:r>
            <a:r>
              <a:rPr lang="es-ES_tradnl" dirty="0"/>
              <a:t> </a:t>
            </a:r>
            <a:r>
              <a:rPr lang="es-ES_tradnl" dirty="0" err="1"/>
              <a:t>grit</a:t>
            </a:r>
            <a:r>
              <a:rPr lang="es-ES_tradnl" dirty="0"/>
              <a:t>,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self-concordance</a:t>
            </a:r>
            <a:r>
              <a:rPr lang="es-ES_tradnl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BB0B43-C6AA-274D-B76A-94960169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982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7588"/>
          </a:xfrm>
        </p:spPr>
        <p:txBody>
          <a:bodyPr>
            <a:normAutofit lnSpcReduction="10000"/>
          </a:bodyPr>
          <a:lstStyle/>
          <a:p>
            <a:r>
              <a:rPr lang="es-ES_tradnl" dirty="0" err="1"/>
              <a:t>Why</a:t>
            </a:r>
            <a:r>
              <a:rPr lang="es-ES_tradnl" dirty="0"/>
              <a:t> </a:t>
            </a:r>
            <a:r>
              <a:rPr lang="es-ES_tradnl" dirty="0" err="1"/>
              <a:t>wouldn’t</a:t>
            </a:r>
            <a:r>
              <a:rPr lang="es-ES_tradnl" dirty="0"/>
              <a:t> </a:t>
            </a:r>
            <a:r>
              <a:rPr lang="es-ES_tradnl" dirty="0" err="1"/>
              <a:t>there</a:t>
            </a:r>
            <a:r>
              <a:rPr lang="es-ES_tradnl" dirty="0"/>
              <a:t> be </a:t>
            </a:r>
            <a:r>
              <a:rPr lang="es-ES_tradnl" dirty="0" err="1"/>
              <a:t>an</a:t>
            </a:r>
            <a:r>
              <a:rPr lang="es-ES_tradnl" dirty="0"/>
              <a:t> </a:t>
            </a:r>
            <a:r>
              <a:rPr lang="es-ES_tradnl" dirty="0" err="1"/>
              <a:t>interaction</a:t>
            </a:r>
            <a:endParaRPr lang="es-ES_tradnl" dirty="0"/>
          </a:p>
          <a:p>
            <a:pPr marL="1028700" lvl="1" indent="-342900"/>
            <a:r>
              <a:rPr lang="es-ES_tradnl" dirty="0" err="1"/>
              <a:t>Restriction</a:t>
            </a:r>
            <a:r>
              <a:rPr lang="es-ES_tradnl" dirty="0"/>
              <a:t> </a:t>
            </a:r>
            <a:r>
              <a:rPr lang="es-ES_tradnl" dirty="0" err="1"/>
              <a:t>on</a:t>
            </a:r>
            <a:r>
              <a:rPr lang="es-ES_tradnl" dirty="0"/>
              <a:t> </a:t>
            </a:r>
            <a:r>
              <a:rPr lang="es-ES_tradnl" dirty="0" err="1"/>
              <a:t>range</a:t>
            </a:r>
            <a:r>
              <a:rPr lang="es-ES_tradnl" dirty="0"/>
              <a:t>? </a:t>
            </a:r>
            <a:r>
              <a:rPr lang="es-ES_tradnl" dirty="0" err="1"/>
              <a:t>Cluster</a:t>
            </a:r>
            <a:r>
              <a:rPr lang="es-ES_tradnl" dirty="0"/>
              <a:t> </a:t>
            </a:r>
            <a:r>
              <a:rPr lang="es-ES_tradnl" dirty="0" err="1"/>
              <a:t>analysis</a:t>
            </a:r>
            <a:r>
              <a:rPr lang="es-ES_tradnl" dirty="0"/>
              <a:t> </a:t>
            </a:r>
            <a:r>
              <a:rPr lang="es-ES_tradnl" dirty="0" err="1"/>
              <a:t>creates</a:t>
            </a:r>
            <a:r>
              <a:rPr lang="es-ES_tradnl" dirty="0"/>
              <a:t> no </a:t>
            </a:r>
            <a:r>
              <a:rPr lang="es-ES_tradnl" dirty="0" err="1"/>
              <a:t>group</a:t>
            </a:r>
            <a:r>
              <a:rPr lang="es-ES_tradnl" dirty="0"/>
              <a:t> </a:t>
            </a:r>
            <a:r>
              <a:rPr lang="es-ES_tradnl" dirty="0" err="1"/>
              <a:t>defined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high</a:t>
            </a:r>
            <a:r>
              <a:rPr lang="es-ES_tradnl" dirty="0"/>
              <a:t> </a:t>
            </a:r>
            <a:r>
              <a:rPr lang="es-ES_tradnl" dirty="0" err="1"/>
              <a:t>grit</a:t>
            </a:r>
            <a:r>
              <a:rPr lang="es-ES_tradnl" dirty="0"/>
              <a:t>, </a:t>
            </a:r>
            <a:r>
              <a:rPr lang="es-ES_tradnl" dirty="0" err="1"/>
              <a:t>low</a:t>
            </a:r>
            <a:r>
              <a:rPr lang="es-ES_tradnl" dirty="0"/>
              <a:t> </a:t>
            </a:r>
            <a:r>
              <a:rPr lang="es-ES_tradnl" dirty="0" err="1"/>
              <a:t>self-concordance</a:t>
            </a:r>
            <a:r>
              <a:rPr lang="es-ES_tradnl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AD9BF-9FEE-1C4B-93F0-BA1A07673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0" y="32004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275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2180"/>
          </a:xfrm>
        </p:spPr>
        <p:txBody>
          <a:bodyPr/>
          <a:lstStyle/>
          <a:p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wouldn’t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_tradnl" dirty="0" err="1"/>
              <a:t>Would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make</a:t>
            </a:r>
            <a:r>
              <a:rPr lang="es-ES_tradnl" dirty="0"/>
              <a:t> more </a:t>
            </a:r>
            <a:r>
              <a:rPr lang="es-ES_tradnl" dirty="0" err="1"/>
              <a:t>sense</a:t>
            </a:r>
            <a:r>
              <a:rPr lang="es-ES_tradnl" dirty="0"/>
              <a:t> to </a:t>
            </a:r>
            <a:r>
              <a:rPr lang="es-ES_tradnl" dirty="0" err="1"/>
              <a:t>analyze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as a </a:t>
            </a:r>
            <a:r>
              <a:rPr lang="es-ES_tradnl" dirty="0" err="1"/>
              <a:t>mediation</a:t>
            </a:r>
            <a:r>
              <a:rPr lang="es-ES_tradnl" dirty="0"/>
              <a:t>?</a:t>
            </a:r>
          </a:p>
          <a:p>
            <a:endParaRPr lang="es-ES_trad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5B916E-B20D-0B47-AFB9-1C13704BB26D}"/>
              </a:ext>
            </a:extLst>
          </p:cNvPr>
          <p:cNvGrpSpPr/>
          <p:nvPr/>
        </p:nvGrpSpPr>
        <p:grpSpPr>
          <a:xfrm>
            <a:off x="2752492" y="3429000"/>
            <a:ext cx="6687016" cy="2426277"/>
            <a:chOff x="1873405" y="4070196"/>
            <a:chExt cx="6687016" cy="24262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36555C-1903-3C4B-B0A2-0FF47FFF06E6}"/>
                </a:ext>
              </a:extLst>
            </p:cNvPr>
            <p:cNvSpPr/>
            <p:nvPr/>
          </p:nvSpPr>
          <p:spPr>
            <a:xfrm>
              <a:off x="1873405" y="5609065"/>
              <a:ext cx="1743307" cy="51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Grit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280DE6-12A4-4041-A94E-7DA41A24EB59}"/>
                </a:ext>
              </a:extLst>
            </p:cNvPr>
            <p:cNvSpPr/>
            <p:nvPr/>
          </p:nvSpPr>
          <p:spPr>
            <a:xfrm>
              <a:off x="4345259" y="4070196"/>
              <a:ext cx="1743307" cy="51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Self-concordance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583D09-B611-0444-BDBD-B120D7F7CA10}"/>
                </a:ext>
              </a:extLst>
            </p:cNvPr>
            <p:cNvSpPr/>
            <p:nvPr/>
          </p:nvSpPr>
          <p:spPr>
            <a:xfrm>
              <a:off x="6817114" y="5609065"/>
              <a:ext cx="1743307" cy="51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Burnout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AE0E0-0121-6344-A7F5-FEB4B3270C4F}"/>
                </a:ext>
              </a:extLst>
            </p:cNvPr>
            <p:cNvCxnSpPr>
              <a:cxnSpLocks/>
              <a:stCxn id="4" idx="0"/>
              <a:endCxn id="5" idx="1"/>
            </p:cNvCxnSpPr>
            <p:nvPr/>
          </p:nvCxnSpPr>
          <p:spPr>
            <a:xfrm flipV="1">
              <a:off x="2745059" y="4326674"/>
              <a:ext cx="1600200" cy="1282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DCC8F4-A682-1C4C-9246-3342151CA979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3616712" y="5865543"/>
              <a:ext cx="32004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A7A1DCC-EB7B-F24F-A3E3-D114F1906CDF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>
              <a:off x="6088566" y="4326674"/>
              <a:ext cx="1600202" cy="1282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DE37CA-62F0-854F-BA41-4F1D460D166A}"/>
                </a:ext>
              </a:extLst>
            </p:cNvPr>
            <p:cNvSpPr txBox="1"/>
            <p:nvPr/>
          </p:nvSpPr>
          <p:spPr>
            <a:xfrm>
              <a:off x="6729910" y="460567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-.36***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201051-E2BC-6944-B24E-54A38433A160}"/>
                </a:ext>
              </a:extLst>
            </p:cNvPr>
            <p:cNvSpPr txBox="1"/>
            <p:nvPr/>
          </p:nvSpPr>
          <p:spPr>
            <a:xfrm>
              <a:off x="2868266" y="477806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.51***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8EE22A-6302-0048-AD0F-FF9D7C514781}"/>
                </a:ext>
              </a:extLst>
            </p:cNvPr>
            <p:cNvSpPr txBox="1"/>
            <p:nvPr/>
          </p:nvSpPr>
          <p:spPr>
            <a:xfrm>
              <a:off x="4214427" y="5880920"/>
              <a:ext cx="200497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-.37***</a:t>
              </a:r>
            </a:p>
            <a:p>
              <a:pPr algn="ctr"/>
              <a:r>
                <a:rPr lang="en-US" sz="1600" dirty="0">
                  <a:latin typeface="Helvetica" pitchFamily="2" charset="0"/>
                </a:rPr>
                <a:t>Total effect = -.56***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9D4541-C2AF-8947-BA74-9957E528DD0B}"/>
                </a:ext>
              </a:extLst>
            </p:cNvPr>
            <p:cNvSpPr txBox="1"/>
            <p:nvPr/>
          </p:nvSpPr>
          <p:spPr>
            <a:xfrm>
              <a:off x="3978511" y="4906306"/>
              <a:ext cx="27927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Indirect effect = -.18***</a:t>
              </a:r>
            </a:p>
            <a:p>
              <a:r>
                <a:rPr lang="en-US" sz="1600" dirty="0">
                  <a:latin typeface="Helvetica" pitchFamily="2" charset="0"/>
                </a:rPr>
                <a:t>Proportion mediated = .33***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0814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62180"/>
          </a:xfrm>
        </p:spPr>
        <p:txBody>
          <a:bodyPr/>
          <a:lstStyle/>
          <a:p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wouldn’t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_tradnl" dirty="0" err="1"/>
              <a:t>Would</a:t>
            </a:r>
            <a:r>
              <a:rPr lang="es-ES_tradnl" dirty="0"/>
              <a:t> </a:t>
            </a:r>
            <a:r>
              <a:rPr lang="es-ES_tradnl" dirty="0" err="1"/>
              <a:t>it</a:t>
            </a:r>
            <a:r>
              <a:rPr lang="es-ES_tradnl" dirty="0"/>
              <a:t> </a:t>
            </a:r>
            <a:r>
              <a:rPr lang="es-ES_tradnl" dirty="0" err="1"/>
              <a:t>make</a:t>
            </a:r>
            <a:r>
              <a:rPr lang="es-ES_tradnl" dirty="0"/>
              <a:t> more </a:t>
            </a:r>
            <a:r>
              <a:rPr lang="es-ES_tradnl" dirty="0" err="1"/>
              <a:t>sense</a:t>
            </a:r>
            <a:r>
              <a:rPr lang="es-ES_tradnl" dirty="0"/>
              <a:t> to </a:t>
            </a:r>
            <a:r>
              <a:rPr lang="es-ES_tradnl" dirty="0" err="1"/>
              <a:t>analyze</a:t>
            </a:r>
            <a:r>
              <a:rPr lang="es-ES_tradnl" dirty="0"/>
              <a:t> </a:t>
            </a:r>
            <a:r>
              <a:rPr lang="es-ES_tradnl" dirty="0" err="1"/>
              <a:t>this</a:t>
            </a:r>
            <a:r>
              <a:rPr lang="es-ES_tradnl" dirty="0"/>
              <a:t> as a </a:t>
            </a:r>
            <a:r>
              <a:rPr lang="es-ES_tradnl" dirty="0" err="1"/>
              <a:t>mediation</a:t>
            </a:r>
            <a:r>
              <a:rPr lang="es-ES_tradnl" dirty="0"/>
              <a:t>?</a:t>
            </a:r>
          </a:p>
          <a:p>
            <a:endParaRPr lang="es-ES_trad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05B916E-B20D-0B47-AFB9-1C13704BB26D}"/>
              </a:ext>
            </a:extLst>
          </p:cNvPr>
          <p:cNvGrpSpPr/>
          <p:nvPr/>
        </p:nvGrpSpPr>
        <p:grpSpPr>
          <a:xfrm>
            <a:off x="2752492" y="3429000"/>
            <a:ext cx="6687016" cy="2441643"/>
            <a:chOff x="1873405" y="4070196"/>
            <a:chExt cx="6687016" cy="244164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036555C-1903-3C4B-B0A2-0FF47FFF06E6}"/>
                </a:ext>
              </a:extLst>
            </p:cNvPr>
            <p:cNvSpPr/>
            <p:nvPr/>
          </p:nvSpPr>
          <p:spPr>
            <a:xfrm>
              <a:off x="1873405" y="5609065"/>
              <a:ext cx="1743307" cy="51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Self-concordance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E280DE6-12A4-4041-A94E-7DA41A24EB59}"/>
                </a:ext>
              </a:extLst>
            </p:cNvPr>
            <p:cNvSpPr/>
            <p:nvPr/>
          </p:nvSpPr>
          <p:spPr>
            <a:xfrm>
              <a:off x="4345259" y="4070196"/>
              <a:ext cx="1743307" cy="51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Grit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B583D09-B611-0444-BDBD-B120D7F7CA10}"/>
                </a:ext>
              </a:extLst>
            </p:cNvPr>
            <p:cNvSpPr/>
            <p:nvPr/>
          </p:nvSpPr>
          <p:spPr>
            <a:xfrm>
              <a:off x="6817114" y="5609065"/>
              <a:ext cx="1743307" cy="51295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Burnout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43AE0E0-0121-6344-A7F5-FEB4B3270C4F}"/>
                </a:ext>
              </a:extLst>
            </p:cNvPr>
            <p:cNvCxnSpPr>
              <a:cxnSpLocks/>
              <a:stCxn id="4" idx="0"/>
              <a:endCxn id="5" idx="1"/>
            </p:cNvCxnSpPr>
            <p:nvPr/>
          </p:nvCxnSpPr>
          <p:spPr>
            <a:xfrm flipV="1">
              <a:off x="2745059" y="4326674"/>
              <a:ext cx="1600200" cy="1282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2DCC8F4-A682-1C4C-9246-3342151CA979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3616712" y="5865543"/>
              <a:ext cx="320040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6A7A1DCC-EB7B-F24F-A3E3-D114F1906CDF}"/>
                </a:ext>
              </a:extLst>
            </p:cNvPr>
            <p:cNvCxnSpPr>
              <a:cxnSpLocks/>
              <a:stCxn id="5" idx="3"/>
              <a:endCxn id="6" idx="0"/>
            </p:cNvCxnSpPr>
            <p:nvPr/>
          </p:nvCxnSpPr>
          <p:spPr>
            <a:xfrm>
              <a:off x="6088566" y="4326674"/>
              <a:ext cx="1600202" cy="12823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ADE37CA-62F0-854F-BA41-4F1D460D166A}"/>
                </a:ext>
              </a:extLst>
            </p:cNvPr>
            <p:cNvSpPr txBox="1"/>
            <p:nvPr/>
          </p:nvSpPr>
          <p:spPr>
            <a:xfrm>
              <a:off x="6729910" y="4605674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-.37***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201051-E2BC-6944-B24E-54A38433A160}"/>
                </a:ext>
              </a:extLst>
            </p:cNvPr>
            <p:cNvSpPr txBox="1"/>
            <p:nvPr/>
          </p:nvSpPr>
          <p:spPr>
            <a:xfrm>
              <a:off x="2868266" y="477806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.51***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78EE22A-6302-0048-AD0F-FF9D7C514781}"/>
                </a:ext>
              </a:extLst>
            </p:cNvPr>
            <p:cNvSpPr txBox="1"/>
            <p:nvPr/>
          </p:nvSpPr>
          <p:spPr>
            <a:xfrm>
              <a:off x="4214427" y="5896286"/>
              <a:ext cx="2004971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Helvetica" pitchFamily="2" charset="0"/>
                </a:rPr>
                <a:t>-.36***</a:t>
              </a:r>
            </a:p>
            <a:p>
              <a:pPr algn="ctr"/>
              <a:r>
                <a:rPr lang="en-US" sz="1600" dirty="0">
                  <a:latin typeface="Helvetica" pitchFamily="2" charset="0"/>
                </a:rPr>
                <a:t>Total effect = -.55***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F9D4541-C2AF-8947-BA74-9957E528DD0B}"/>
                </a:ext>
              </a:extLst>
            </p:cNvPr>
            <p:cNvSpPr txBox="1"/>
            <p:nvPr/>
          </p:nvSpPr>
          <p:spPr>
            <a:xfrm>
              <a:off x="3978511" y="4906306"/>
              <a:ext cx="279275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Helvetica" pitchFamily="2" charset="0"/>
                </a:rPr>
                <a:t>Indirect effect = -.19***</a:t>
              </a:r>
            </a:p>
            <a:p>
              <a:r>
                <a:rPr lang="en-US" sz="1600" dirty="0">
                  <a:latin typeface="Helvetica" pitchFamily="2" charset="0"/>
                </a:rPr>
                <a:t>Proportion mediated = .34***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1458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054999"/>
          </a:xfrm>
        </p:spPr>
        <p:txBody>
          <a:bodyPr>
            <a:normAutofit/>
          </a:bodyPr>
          <a:lstStyle/>
          <a:p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Why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wouldn’t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there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interaction</a:t>
            </a:r>
            <a:endParaRPr lang="es-ES_tradnl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Would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it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make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more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sense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to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analyze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this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as a </a:t>
            </a:r>
            <a:r>
              <a:rPr lang="es-ES_tradnl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mediation</a:t>
            </a:r>
            <a:r>
              <a:rPr lang="es-ES_tradnl" dirty="0">
                <a:solidFill>
                  <a:schemeClr val="tx1">
                    <a:lumMod val="50000"/>
                    <a:lumOff val="50000"/>
                  </a:schemeClr>
                </a:solidFill>
              </a:rPr>
              <a:t>?</a:t>
            </a:r>
          </a:p>
          <a:p>
            <a:r>
              <a:rPr lang="es-ES_tradnl" dirty="0" err="1"/>
              <a:t>Demand</a:t>
            </a:r>
            <a:r>
              <a:rPr lang="es-ES_tradnl" dirty="0"/>
              <a:t> </a:t>
            </a:r>
            <a:r>
              <a:rPr lang="es-ES_tradnl" dirty="0" err="1"/>
              <a:t>effects</a:t>
            </a:r>
            <a:r>
              <a:rPr lang="es-ES_tradnl" dirty="0"/>
              <a:t> </a:t>
            </a:r>
            <a:r>
              <a:rPr lang="es-ES_tradnl" dirty="0" err="1"/>
              <a:t>might</a:t>
            </a:r>
            <a:r>
              <a:rPr lang="es-ES_tradnl" dirty="0"/>
              <a:t> be </a:t>
            </a:r>
            <a:r>
              <a:rPr lang="es-ES_tradnl" dirty="0" err="1"/>
              <a:t>inflating</a:t>
            </a:r>
            <a:r>
              <a:rPr lang="es-ES_tradnl" dirty="0"/>
              <a:t> </a:t>
            </a:r>
            <a:r>
              <a:rPr lang="es-ES_tradnl" dirty="0" err="1"/>
              <a:t>the</a:t>
            </a:r>
            <a:r>
              <a:rPr lang="es-ES_tradnl" dirty="0"/>
              <a:t> </a:t>
            </a:r>
            <a:r>
              <a:rPr lang="es-ES_tradnl" dirty="0" err="1"/>
              <a:t>relationship</a:t>
            </a:r>
            <a:r>
              <a:rPr lang="es-ES_tradnl" dirty="0"/>
              <a:t> </a:t>
            </a:r>
            <a:r>
              <a:rPr lang="es-ES_tradnl" dirty="0" err="1"/>
              <a:t>between</a:t>
            </a:r>
            <a:r>
              <a:rPr lang="es-ES_tradnl" dirty="0"/>
              <a:t> variables?</a:t>
            </a:r>
          </a:p>
        </p:txBody>
      </p:sp>
    </p:spTree>
    <p:extLst>
      <p:ext uri="{BB962C8B-B14F-4D97-AF65-F5344CB8AC3E}">
        <p14:creationId xmlns:p14="http://schemas.microsoft.com/office/powerpoint/2010/main" val="144268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593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Why wouldn’t there be an interaction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Would it make more sense to analyze this as a mediation?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Demand effects might be inflating the relationship between variables?</a:t>
            </a:r>
          </a:p>
          <a:p>
            <a:r>
              <a:rPr lang="en-US"/>
              <a:t>Burnout is more related to the quantity rather than the quality of motivation</a:t>
            </a:r>
          </a:p>
          <a:p>
            <a:pPr marL="1028700" lvl="1" indent="-342900"/>
            <a:r>
              <a:rPr lang="en-US"/>
              <a:t>Controlled motivation only lasts while the reinforcers are present</a:t>
            </a:r>
          </a:p>
          <a:p>
            <a:pPr marL="1028700" lvl="1" indent="-342900"/>
            <a:r>
              <a:rPr lang="en-US"/>
              <a:t>Autonomous motivation is self-sustaining</a:t>
            </a:r>
          </a:p>
        </p:txBody>
      </p:sp>
    </p:spTree>
    <p:extLst>
      <p:ext uri="{BB962C8B-B14F-4D97-AF65-F5344CB8AC3E}">
        <p14:creationId xmlns:p14="http://schemas.microsoft.com/office/powerpoint/2010/main" val="3369188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2B134-F130-634D-B8CE-78905562D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Discussion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1DE75-15F6-6F4B-A697-0D2C330888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43775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Why wouldn’t there be an interaction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Would it make more sense to analyze this as a mediation?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Demand effects might be inflating the relationship between variables?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Burnout is more related to the quantity rather than the quality of motivation</a:t>
            </a:r>
          </a:p>
          <a:p>
            <a:r>
              <a:rPr lang="en-US" dirty="0"/>
              <a:t>Burnout requires time</a:t>
            </a:r>
          </a:p>
          <a:p>
            <a:pPr marL="1028700" lvl="1" indent="-342900"/>
            <a:r>
              <a:rPr lang="en-US" dirty="0"/>
              <a:t>We didn’t ask a crucial question</a:t>
            </a:r>
          </a:p>
          <a:p>
            <a:pPr marL="1028700" lvl="1" indent="-342900"/>
            <a:r>
              <a:rPr lang="en-US" dirty="0"/>
              <a:t>“How long have you been in your job”</a:t>
            </a:r>
          </a:p>
        </p:txBody>
      </p:sp>
    </p:spTree>
    <p:extLst>
      <p:ext uri="{BB962C8B-B14F-4D97-AF65-F5344CB8AC3E}">
        <p14:creationId xmlns:p14="http://schemas.microsoft.com/office/powerpoint/2010/main" val="2334733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236A-6E1F-B946-8DEA-CAAF1977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Self-Determination Theory?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A2BFD6-39E7-4A40-96B3-7309F8FBC303}"/>
              </a:ext>
            </a:extLst>
          </p:cNvPr>
          <p:cNvSpPr/>
          <p:nvPr/>
        </p:nvSpPr>
        <p:spPr>
          <a:xfrm>
            <a:off x="1070539" y="3941991"/>
            <a:ext cx="4426629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Controlled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30F91-BBF4-F542-8537-6EF8F8964922}"/>
              </a:ext>
            </a:extLst>
          </p:cNvPr>
          <p:cNvGrpSpPr/>
          <p:nvPr/>
        </p:nvGrpSpPr>
        <p:grpSpPr>
          <a:xfrm>
            <a:off x="2346891" y="2276484"/>
            <a:ext cx="7498217" cy="528638"/>
            <a:chOff x="1877106" y="1690688"/>
            <a:chExt cx="7498217" cy="5286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B863A-25D0-A549-BFE3-74B61C534D9B}"/>
                </a:ext>
              </a:extLst>
            </p:cNvPr>
            <p:cNvSpPr/>
            <p:nvPr/>
          </p:nvSpPr>
          <p:spPr>
            <a:xfrm>
              <a:off x="1877106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Autonomy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9AFCE4-6655-B24C-BB04-21A5A5521226}"/>
                </a:ext>
              </a:extLst>
            </p:cNvPr>
            <p:cNvSpPr/>
            <p:nvPr/>
          </p:nvSpPr>
          <p:spPr>
            <a:xfrm>
              <a:off x="7760836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Relatedness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2B7572-C0A3-3B47-9758-F3F356C3535F}"/>
                </a:ext>
              </a:extLst>
            </p:cNvPr>
            <p:cNvSpPr/>
            <p:nvPr/>
          </p:nvSpPr>
          <p:spPr>
            <a:xfrm>
              <a:off x="4818970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Competence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1E3E1F-A1E4-9040-A7D6-310281F1390A}"/>
              </a:ext>
            </a:extLst>
          </p:cNvPr>
          <p:cNvCxnSpPr/>
          <p:nvPr/>
        </p:nvCxnSpPr>
        <p:spPr>
          <a:xfrm>
            <a:off x="584426" y="3741295"/>
            <a:ext cx="10994572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C0386FF-047D-F646-A119-6B9AFD6CAF01}"/>
              </a:ext>
            </a:extLst>
          </p:cNvPr>
          <p:cNvSpPr/>
          <p:nvPr/>
        </p:nvSpPr>
        <p:spPr>
          <a:xfrm>
            <a:off x="6694825" y="3931106"/>
            <a:ext cx="4426629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Autonomous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B9AF2-EFDF-F34D-B92B-AFF315ED7D32}"/>
              </a:ext>
            </a:extLst>
          </p:cNvPr>
          <p:cNvSpPr txBox="1"/>
          <p:nvPr/>
        </p:nvSpPr>
        <p:spPr>
          <a:xfrm>
            <a:off x="838199" y="189548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Basic Psychological Needs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70700E-900D-114F-9E26-FA1C861ABDAC}"/>
              </a:ext>
            </a:extLst>
          </p:cNvPr>
          <p:cNvSpPr txBox="1"/>
          <p:nvPr/>
        </p:nvSpPr>
        <p:spPr>
          <a:xfrm>
            <a:off x="838199" y="328220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Motivational Continuum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2237061-BED7-BF4B-87AC-E2A3E53002AA}"/>
              </a:ext>
            </a:extLst>
          </p:cNvPr>
          <p:cNvSpPr/>
          <p:nvPr/>
        </p:nvSpPr>
        <p:spPr>
          <a:xfrm>
            <a:off x="1070539" y="4481514"/>
            <a:ext cx="4426629" cy="1672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Less autonomy</a:t>
            </a:r>
          </a:p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Effortful</a:t>
            </a:r>
          </a:p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Aversive</a:t>
            </a:r>
          </a:p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Superficial Learning</a:t>
            </a:r>
          </a:p>
          <a:p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Cheating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B4C2F64-8235-394E-9CDB-B43A56AA5808}"/>
              </a:ext>
            </a:extLst>
          </p:cNvPr>
          <p:cNvSpPr/>
          <p:nvPr/>
        </p:nvSpPr>
        <p:spPr>
          <a:xfrm>
            <a:off x="6694825" y="4470629"/>
            <a:ext cx="4426629" cy="16729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More Autonomy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Effortless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Pleasant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Deep Learning</a:t>
            </a:r>
          </a:p>
          <a:p>
            <a:pPr algn="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Helping</a:t>
            </a:r>
          </a:p>
        </p:txBody>
      </p:sp>
    </p:spTree>
    <p:extLst>
      <p:ext uri="{BB962C8B-B14F-4D97-AF65-F5344CB8AC3E}">
        <p14:creationId xmlns:p14="http://schemas.microsoft.com/office/powerpoint/2010/main" val="349636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mph" presetSubtype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6" dur="indefinite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48" dur="indefinite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0" dur="indefinite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5" presetClass="emph" presetSubtype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25"/>
                                  </p:iterate>
                                  <p:childTnLst>
                                    <p:set>
                                      <p:cBhvr override="childStyle">
                                        <p:cTn id="52" dur="indefinite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8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4C47-4380-D44C-B3CD-92046CED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Next Steps</a:t>
            </a:r>
            <a:br>
              <a:rPr lang="en-US" sz="3200" dirty="0"/>
            </a:br>
            <a:r>
              <a:rPr lang="en-US" sz="3200" dirty="0"/>
              <a:t>Dropout and burnout in Chinese-American Weekend Schools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CF892-043F-B042-92A1-4B5940338D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880190"/>
          </a:xfrm>
        </p:spPr>
        <p:txBody>
          <a:bodyPr>
            <a:normAutofit/>
          </a:bodyPr>
          <a:lstStyle/>
          <a:p>
            <a:r>
              <a:rPr lang="en-US" dirty="0"/>
              <a:t>Maybe the interaction occurs at higher levels of exertion</a:t>
            </a:r>
          </a:p>
          <a:p>
            <a:pPr marL="1028700" lvl="1" indent="-342900"/>
            <a:r>
              <a:rPr lang="en-US" dirty="0"/>
              <a:t>Reference bias may be inflating grit scores</a:t>
            </a:r>
          </a:p>
          <a:p>
            <a:pPr marL="1028700" lvl="1" indent="-342900"/>
            <a:endParaRPr lang="en-US" dirty="0"/>
          </a:p>
          <a:p>
            <a:pPr marL="342900" indent="-342900"/>
            <a:r>
              <a:rPr lang="en-US" dirty="0"/>
              <a:t>Chinese weekend schools (George Lin)</a:t>
            </a:r>
          </a:p>
          <a:p>
            <a:pPr marL="1028700" lvl="1" indent="-342900"/>
            <a:r>
              <a:rPr lang="en-US" dirty="0"/>
              <a:t>Students work on weekends to get into top schools in certain prestigious professions</a:t>
            </a:r>
          </a:p>
          <a:p>
            <a:pPr marL="1028700" lvl="1" indent="-342900"/>
            <a:r>
              <a:rPr lang="en-US" dirty="0"/>
              <a:t>Expected high levels of grit, more unrelated to motivation quality</a:t>
            </a:r>
          </a:p>
          <a:p>
            <a:pPr marL="1028700" lvl="1" indent="-342900"/>
            <a:r>
              <a:rPr lang="en-US" dirty="0"/>
              <a:t>Possible limitations: self-awareness and desirability bias</a:t>
            </a:r>
          </a:p>
          <a:p>
            <a:pPr marL="342900" indent="-34290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639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4C47-4380-D44C-B3CD-92046CED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/>
              <a:t>Next Steps</a:t>
            </a:r>
            <a:br>
              <a:rPr lang="en-US" sz="3200"/>
            </a:br>
            <a:r>
              <a:rPr lang="en-US" sz="3200"/>
              <a:t>Dropout and burnout in chinese schools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A7D290-BB83-8448-8D66-9E1C82D86BD4}"/>
              </a:ext>
            </a:extLst>
          </p:cNvPr>
          <p:cNvSpPr/>
          <p:nvPr/>
        </p:nvSpPr>
        <p:spPr>
          <a:xfrm>
            <a:off x="2131742" y="1539508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Grit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D069B8-5966-0D49-A942-5B459E61B8C7}"/>
              </a:ext>
            </a:extLst>
          </p:cNvPr>
          <p:cNvSpPr/>
          <p:nvPr/>
        </p:nvSpPr>
        <p:spPr>
          <a:xfrm>
            <a:off x="2131741" y="2693020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Career Self-Concordance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6375CD-052D-884C-A9A8-4DC45DBDF0E3}"/>
              </a:ext>
            </a:extLst>
          </p:cNvPr>
          <p:cNvSpPr/>
          <p:nvPr/>
        </p:nvSpPr>
        <p:spPr>
          <a:xfrm>
            <a:off x="2131742" y="3880621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Burnout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F03F12-A5CC-524D-8BD1-5406E3967A17}"/>
              </a:ext>
            </a:extLst>
          </p:cNvPr>
          <p:cNvSpPr/>
          <p:nvPr/>
        </p:nvSpPr>
        <p:spPr>
          <a:xfrm>
            <a:off x="5027342" y="1539508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Grit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AAF7D9-0440-3D46-A0CC-D5B48669429A}"/>
              </a:ext>
            </a:extLst>
          </p:cNvPr>
          <p:cNvSpPr/>
          <p:nvPr/>
        </p:nvSpPr>
        <p:spPr>
          <a:xfrm>
            <a:off x="5027341" y="2693020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Career Self-Concordance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95B0679-6A87-6346-8BF2-C6481FB3DB1D}"/>
              </a:ext>
            </a:extLst>
          </p:cNvPr>
          <p:cNvSpPr/>
          <p:nvPr/>
        </p:nvSpPr>
        <p:spPr>
          <a:xfrm>
            <a:off x="5027342" y="3880621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Burnout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CADD06D-ACE8-F44A-A77A-A87DFED3A5FE}"/>
              </a:ext>
            </a:extLst>
          </p:cNvPr>
          <p:cNvSpPr/>
          <p:nvPr/>
        </p:nvSpPr>
        <p:spPr>
          <a:xfrm>
            <a:off x="7922941" y="1539508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Grit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8876E0-0854-ED41-958C-702AB01B2457}"/>
              </a:ext>
            </a:extLst>
          </p:cNvPr>
          <p:cNvSpPr/>
          <p:nvPr/>
        </p:nvSpPr>
        <p:spPr>
          <a:xfrm>
            <a:off x="7922940" y="2693020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Career Self-Concordance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30A4A56-E4FE-D04D-900B-6E80EA3FC2E4}"/>
              </a:ext>
            </a:extLst>
          </p:cNvPr>
          <p:cNvSpPr/>
          <p:nvPr/>
        </p:nvSpPr>
        <p:spPr>
          <a:xfrm>
            <a:off x="7922941" y="3880621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Burnout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A75F26-AD1E-7C4A-BB51-E6A5176C1E71}"/>
              </a:ext>
            </a:extLst>
          </p:cNvPr>
          <p:cNvSpPr/>
          <p:nvPr/>
        </p:nvSpPr>
        <p:spPr>
          <a:xfrm>
            <a:off x="2131741" y="4999252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Dropout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84A569-9AB5-8546-B46E-F76774E7D690}"/>
              </a:ext>
            </a:extLst>
          </p:cNvPr>
          <p:cNvSpPr/>
          <p:nvPr/>
        </p:nvSpPr>
        <p:spPr>
          <a:xfrm>
            <a:off x="5027341" y="4999252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Dropout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76F6218-5981-5C45-B8C4-0F8A061A8238}"/>
              </a:ext>
            </a:extLst>
          </p:cNvPr>
          <p:cNvSpPr/>
          <p:nvPr/>
        </p:nvSpPr>
        <p:spPr>
          <a:xfrm>
            <a:off x="7922940" y="4999252"/>
            <a:ext cx="1743307" cy="75764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Dropout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AAD17-734E-B246-A86B-92D356BDDC1F}"/>
              </a:ext>
            </a:extLst>
          </p:cNvPr>
          <p:cNvSpPr txBox="1"/>
          <p:nvPr/>
        </p:nvSpPr>
        <p:spPr>
          <a:xfrm>
            <a:off x="4922281" y="6209958"/>
            <a:ext cx="25186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Survival analysis?</a:t>
            </a:r>
          </a:p>
          <a:p>
            <a:r>
              <a:rPr lang="en-US" dirty="0">
                <a:latin typeface="Helvetica" pitchFamily="2" charset="0"/>
              </a:rPr>
              <a:t>Latent growth models?</a:t>
            </a:r>
          </a:p>
        </p:txBody>
      </p:sp>
    </p:spTree>
    <p:extLst>
      <p:ext uri="{BB962C8B-B14F-4D97-AF65-F5344CB8AC3E}">
        <p14:creationId xmlns:p14="http://schemas.microsoft.com/office/powerpoint/2010/main" val="3885981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34C47-4380-D44C-B3CD-92046CED8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1800" dirty="0" err="1"/>
              <a:t>Next</a:t>
            </a:r>
            <a:r>
              <a:rPr lang="es-ES_tradnl" sz="1800" dirty="0"/>
              <a:t> </a:t>
            </a:r>
            <a:r>
              <a:rPr lang="es-ES_tradnl" sz="1800" dirty="0" err="1"/>
              <a:t>Steps</a:t>
            </a:r>
            <a:br>
              <a:rPr lang="es-ES_tradnl" sz="3200" dirty="0"/>
            </a:br>
            <a:r>
              <a:rPr lang="es-ES_tradnl" sz="3200" dirty="0"/>
              <a:t>Longitudinal </a:t>
            </a:r>
            <a:r>
              <a:rPr lang="es-ES_tradnl" sz="3200" dirty="0" err="1"/>
              <a:t>objective</a:t>
            </a:r>
            <a:r>
              <a:rPr lang="es-ES_tradnl" sz="3200" dirty="0"/>
              <a:t> </a:t>
            </a:r>
            <a:r>
              <a:rPr lang="es-ES_tradnl" sz="3200" dirty="0" err="1"/>
              <a:t>outcomes</a:t>
            </a:r>
            <a:endParaRPr lang="es-ES_tradnl" sz="3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CE6DEC-0FC5-D740-A94F-B44A8AC37B8E}"/>
              </a:ext>
            </a:extLst>
          </p:cNvPr>
          <p:cNvSpPr txBox="1"/>
          <p:nvPr/>
        </p:nvSpPr>
        <p:spPr>
          <a:xfrm>
            <a:off x="3752278" y="184945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72D4D-BA52-A443-A04C-745E4A8D25BF}"/>
              </a:ext>
            </a:extLst>
          </p:cNvPr>
          <p:cNvSpPr txBox="1"/>
          <p:nvPr/>
        </p:nvSpPr>
        <p:spPr>
          <a:xfrm>
            <a:off x="6730319" y="1849453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T2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AE5C71-AFBA-BA4D-B471-B9274D8A1037}"/>
              </a:ext>
            </a:extLst>
          </p:cNvPr>
          <p:cNvSpPr/>
          <p:nvPr/>
        </p:nvSpPr>
        <p:spPr>
          <a:xfrm>
            <a:off x="3173607" y="4639216"/>
            <a:ext cx="2379700" cy="8079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Self-Concordance of academic goals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890BF4-7939-BE49-9C93-35AFAD4296BC}"/>
              </a:ext>
            </a:extLst>
          </p:cNvPr>
          <p:cNvSpPr/>
          <p:nvPr/>
        </p:nvSpPr>
        <p:spPr>
          <a:xfrm>
            <a:off x="3173607" y="4067016"/>
            <a:ext cx="2379700" cy="4916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Grit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40C125D-B063-4B4A-A1B4-9A68D7091C0E}"/>
              </a:ext>
            </a:extLst>
          </p:cNvPr>
          <p:cNvSpPr/>
          <p:nvPr/>
        </p:nvSpPr>
        <p:spPr>
          <a:xfrm>
            <a:off x="6599408" y="2391317"/>
            <a:ext cx="2379700" cy="8079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Academic Achievement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CBB291-501C-7746-A711-FEAFB3D4A940}"/>
              </a:ext>
            </a:extLst>
          </p:cNvPr>
          <p:cNvSpPr/>
          <p:nvPr/>
        </p:nvSpPr>
        <p:spPr>
          <a:xfrm>
            <a:off x="6599408" y="3372934"/>
            <a:ext cx="2379700" cy="4916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Well-Being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286164-A977-5749-9BB8-F73C7E232805}"/>
              </a:ext>
            </a:extLst>
          </p:cNvPr>
          <p:cNvSpPr/>
          <p:nvPr/>
        </p:nvSpPr>
        <p:spPr>
          <a:xfrm>
            <a:off x="3173607" y="2391317"/>
            <a:ext cx="2379700" cy="8079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Academic Achievement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698DD2-E909-A640-909D-39D1F951301E}"/>
              </a:ext>
            </a:extLst>
          </p:cNvPr>
          <p:cNvSpPr/>
          <p:nvPr/>
        </p:nvSpPr>
        <p:spPr>
          <a:xfrm>
            <a:off x="3173607" y="3372934"/>
            <a:ext cx="2379700" cy="4916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Well-Being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149A9EB-6D69-4B46-9451-16CD372C988D}"/>
              </a:ext>
            </a:extLst>
          </p:cNvPr>
          <p:cNvCxnSpPr>
            <a:cxnSpLocks/>
            <a:stCxn id="13" idx="3"/>
            <a:endCxn id="11" idx="1"/>
          </p:cNvCxnSpPr>
          <p:nvPr/>
        </p:nvCxnSpPr>
        <p:spPr>
          <a:xfrm>
            <a:off x="5553307" y="2795311"/>
            <a:ext cx="10461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AA7CBD1-7B81-F04F-9A34-3281F74C4CB5}"/>
              </a:ext>
            </a:extLst>
          </p:cNvPr>
          <p:cNvCxnSpPr>
            <a:cxnSpLocks/>
            <a:stCxn id="14" idx="3"/>
            <a:endCxn id="12" idx="1"/>
          </p:cNvCxnSpPr>
          <p:nvPr/>
        </p:nvCxnSpPr>
        <p:spPr>
          <a:xfrm>
            <a:off x="5553307" y="3618742"/>
            <a:ext cx="104610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BB0025E-991C-0A4C-9A0D-2F175E6B9F7E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5553307" y="2795311"/>
            <a:ext cx="1046101" cy="15175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5DB42A-E64F-5B48-800B-141FECF8AC48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 flipV="1">
            <a:off x="5553307" y="3618742"/>
            <a:ext cx="1046101" cy="6940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02C91E2-CA5C-254F-94B8-BCCE021AEBED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553307" y="2795311"/>
            <a:ext cx="1046101" cy="22478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48DF9C4-065B-AE42-A17B-A34257D6F51D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 flipV="1">
            <a:off x="5553307" y="3618742"/>
            <a:ext cx="1046101" cy="14244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ectangle 61">
            <a:extLst>
              <a:ext uri="{FF2B5EF4-FFF2-40B4-BE49-F238E27FC236}">
                <a16:creationId xmlns:a16="http://schemas.microsoft.com/office/drawing/2014/main" id="{4D9C8FE2-8C9B-0249-BF00-023C6BCBD085}"/>
              </a:ext>
            </a:extLst>
          </p:cNvPr>
          <p:cNvSpPr/>
          <p:nvPr/>
        </p:nvSpPr>
        <p:spPr>
          <a:xfrm>
            <a:off x="3173607" y="5592461"/>
            <a:ext cx="2379700" cy="8079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Grit X Self-Concordance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2C20655-B66D-0A43-A70D-060EC3B6DD84}"/>
              </a:ext>
            </a:extLst>
          </p:cNvPr>
          <p:cNvCxnSpPr>
            <a:cxnSpLocks/>
            <a:stCxn id="62" idx="3"/>
            <a:endCxn id="11" idx="1"/>
          </p:cNvCxnSpPr>
          <p:nvPr/>
        </p:nvCxnSpPr>
        <p:spPr>
          <a:xfrm flipV="1">
            <a:off x="5553307" y="2795311"/>
            <a:ext cx="1046101" cy="32011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0643B413-2064-494B-9643-8F3E89EE2C5D}"/>
              </a:ext>
            </a:extLst>
          </p:cNvPr>
          <p:cNvCxnSpPr>
            <a:cxnSpLocks/>
            <a:stCxn id="62" idx="3"/>
            <a:endCxn id="12" idx="1"/>
          </p:cNvCxnSpPr>
          <p:nvPr/>
        </p:nvCxnSpPr>
        <p:spPr>
          <a:xfrm flipV="1">
            <a:off x="5553307" y="3618742"/>
            <a:ext cx="1046101" cy="2377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221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6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461-E100-C842-821E-D9509574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1800" dirty="0" err="1"/>
              <a:t>Other</a:t>
            </a:r>
            <a:r>
              <a:rPr lang="es-ES_tradnl" sz="1800" dirty="0"/>
              <a:t> </a:t>
            </a:r>
            <a:r>
              <a:rPr lang="es-ES_tradnl" sz="1800" dirty="0" err="1"/>
              <a:t>ways</a:t>
            </a:r>
            <a:r>
              <a:rPr lang="es-ES_tradnl" sz="1800" dirty="0"/>
              <a:t> to link </a:t>
            </a:r>
            <a:r>
              <a:rPr lang="es-ES_tradnl" sz="1800" dirty="0" err="1"/>
              <a:t>grit</a:t>
            </a:r>
            <a:r>
              <a:rPr lang="es-ES_tradnl" sz="1800" dirty="0"/>
              <a:t> and </a:t>
            </a:r>
            <a:r>
              <a:rPr lang="en-US" sz="1800" dirty="0"/>
              <a:t>self-determination theory</a:t>
            </a:r>
            <a:br>
              <a:rPr lang="es-ES_tradnl" sz="1800" dirty="0"/>
            </a:br>
            <a:r>
              <a:rPr lang="es-ES_tradnl" sz="3200" dirty="0" err="1"/>
              <a:t>Grit</a:t>
            </a:r>
            <a:r>
              <a:rPr lang="es-ES_tradnl" sz="3200" dirty="0"/>
              <a:t> </a:t>
            </a:r>
            <a:r>
              <a:rPr lang="es-ES_tradnl" sz="3200" dirty="0" err="1"/>
              <a:t>might</a:t>
            </a:r>
            <a:r>
              <a:rPr lang="es-ES_tradnl" sz="3200" dirty="0"/>
              <a:t> </a:t>
            </a:r>
            <a:r>
              <a:rPr lang="es-ES_tradnl" sz="3200" dirty="0" err="1"/>
              <a:t>affect</a:t>
            </a:r>
            <a:r>
              <a:rPr lang="es-ES_tradnl" sz="3200" dirty="0"/>
              <a:t> </a:t>
            </a:r>
            <a:r>
              <a:rPr lang="es-ES_tradnl" sz="3200" dirty="0" err="1"/>
              <a:t>self-concordance</a:t>
            </a:r>
            <a:r>
              <a:rPr lang="es-ES_tradnl" sz="3200" dirty="0"/>
              <a:t> </a:t>
            </a:r>
            <a:r>
              <a:rPr lang="es-ES_tradnl" sz="3200" dirty="0" err="1"/>
              <a:t>change</a:t>
            </a:r>
            <a:endParaRPr lang="es-ES_tradnl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4C5-653A-9643-9FAC-5E04841E5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91615"/>
          </a:xfrm>
        </p:spPr>
        <p:txBody>
          <a:bodyPr>
            <a:normAutofit/>
          </a:bodyPr>
          <a:lstStyle/>
          <a:p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learn</a:t>
            </a:r>
            <a:r>
              <a:rPr lang="es-ES_tradnl" dirty="0"/>
              <a:t> to </a:t>
            </a:r>
            <a:r>
              <a:rPr lang="es-ES_tradnl" dirty="0" err="1"/>
              <a:t>love</a:t>
            </a:r>
            <a:r>
              <a:rPr lang="es-ES_tradnl" dirty="0"/>
              <a:t> </a:t>
            </a:r>
            <a:r>
              <a:rPr lang="es-ES_tradnl" dirty="0" err="1"/>
              <a:t>that</a:t>
            </a:r>
            <a:r>
              <a:rPr lang="es-ES_tradnl" dirty="0"/>
              <a:t> in </a:t>
            </a:r>
            <a:r>
              <a:rPr lang="es-ES_tradnl" dirty="0" err="1"/>
              <a:t>which</a:t>
            </a:r>
            <a:r>
              <a:rPr lang="es-ES_tradnl" dirty="0"/>
              <a:t> </a:t>
            </a:r>
            <a:r>
              <a:rPr lang="es-ES_tradnl" dirty="0" err="1"/>
              <a:t>we</a:t>
            </a:r>
            <a:r>
              <a:rPr lang="es-ES_tradnl" dirty="0"/>
              <a:t> </a:t>
            </a:r>
            <a:r>
              <a:rPr lang="es-ES_tradnl" dirty="0" err="1"/>
              <a:t>get</a:t>
            </a:r>
            <a:r>
              <a:rPr lang="es-ES_tradnl" dirty="0"/>
              <a:t> </a:t>
            </a:r>
            <a:r>
              <a:rPr lang="es-ES_tradnl" dirty="0" err="1"/>
              <a:t>good</a:t>
            </a:r>
            <a:r>
              <a:rPr lang="es-ES_tradnl" dirty="0"/>
              <a:t> at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BEC6A8-AA7C-E240-8D9A-19B5D1F5BB7A}"/>
              </a:ext>
            </a:extLst>
          </p:cNvPr>
          <p:cNvSpPr/>
          <p:nvPr/>
        </p:nvSpPr>
        <p:spPr>
          <a:xfrm>
            <a:off x="3716300" y="4761353"/>
            <a:ext cx="2379700" cy="4916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Ability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C473EB2-E89B-3248-A45F-64DEE85853E6}"/>
              </a:ext>
            </a:extLst>
          </p:cNvPr>
          <p:cNvSpPr/>
          <p:nvPr/>
        </p:nvSpPr>
        <p:spPr>
          <a:xfrm>
            <a:off x="3716300" y="4189153"/>
            <a:ext cx="2379700" cy="4916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Effort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99EA0D-8128-5148-8CB9-9F97293A687A}"/>
              </a:ext>
            </a:extLst>
          </p:cNvPr>
          <p:cNvSpPr/>
          <p:nvPr/>
        </p:nvSpPr>
        <p:spPr>
          <a:xfrm>
            <a:off x="7298219" y="3147143"/>
            <a:ext cx="2379700" cy="8079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Self-Concordance</a:t>
            </a:r>
          </a:p>
          <a:p>
            <a:pPr algn="ctr"/>
            <a:r>
              <a:rPr lang="en-US" dirty="0">
                <a:latin typeface="Helvetica" pitchFamily="2" charset="0"/>
              </a:rPr>
              <a:t>T2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0066E-9969-084D-8B6F-C86448D254E8}"/>
              </a:ext>
            </a:extLst>
          </p:cNvPr>
          <p:cNvSpPr/>
          <p:nvPr/>
        </p:nvSpPr>
        <p:spPr>
          <a:xfrm>
            <a:off x="3716300" y="2611718"/>
            <a:ext cx="2379700" cy="49161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Effort X Ability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1117D5-F9F3-434C-8773-0E5331E751C7}"/>
              </a:ext>
            </a:extLst>
          </p:cNvPr>
          <p:cNvSpPr/>
          <p:nvPr/>
        </p:nvSpPr>
        <p:spPr>
          <a:xfrm>
            <a:off x="3716300" y="3228251"/>
            <a:ext cx="2379700" cy="80798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Self-Concordance</a:t>
            </a:r>
          </a:p>
          <a:p>
            <a:pPr algn="ctr"/>
            <a:r>
              <a:rPr lang="en-US" dirty="0">
                <a:latin typeface="Helvetica" pitchFamily="2" charset="0"/>
              </a:rPr>
              <a:t>T1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325AA4C-3DD6-B34E-9C20-89DBB922791C}"/>
              </a:ext>
            </a:extLst>
          </p:cNvPr>
          <p:cNvCxnSpPr>
            <a:stCxn id="8" idx="3"/>
            <a:endCxn id="6" idx="1"/>
          </p:cNvCxnSpPr>
          <p:nvPr/>
        </p:nvCxnSpPr>
        <p:spPr>
          <a:xfrm flipV="1">
            <a:off x="6096000" y="3551137"/>
            <a:ext cx="1202219" cy="811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ED8CB6A-8FCE-AB46-B88E-555E0B2380DD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 flipV="1">
            <a:off x="6096000" y="3551137"/>
            <a:ext cx="1202219" cy="8838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B820B41-163B-B442-8572-B6C2EF2D413D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 flipV="1">
            <a:off x="6096000" y="3551137"/>
            <a:ext cx="1202219" cy="14560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D00D0C-5747-4D41-A9D8-CCC2B9469D74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>
            <a:off x="6096000" y="2857526"/>
            <a:ext cx="1202219" cy="69361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1018A92-6F3F-C54A-AAB9-CA2270706540}"/>
              </a:ext>
            </a:extLst>
          </p:cNvPr>
          <p:cNvSpPr txBox="1"/>
          <p:nvPr/>
        </p:nvSpPr>
        <p:spPr>
          <a:xfrm>
            <a:off x="3228718" y="5784989"/>
            <a:ext cx="6591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This is contrary to the original burnout idea</a:t>
            </a:r>
          </a:p>
          <a:p>
            <a:r>
              <a:rPr lang="en-US" sz="2000" dirty="0">
                <a:latin typeface="Helvetica" pitchFamily="2" charset="0"/>
              </a:rPr>
              <a:t>Moderated by a “everything can be interesting” mindset?</a:t>
            </a:r>
          </a:p>
        </p:txBody>
      </p:sp>
    </p:spTree>
    <p:extLst>
      <p:ext uri="{BB962C8B-B14F-4D97-AF65-F5344CB8AC3E}">
        <p14:creationId xmlns:p14="http://schemas.microsoft.com/office/powerpoint/2010/main" val="23626616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461-E100-C842-821E-D9509574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Other ways to link grit and self-determination theory</a:t>
            </a:r>
            <a:br>
              <a:rPr lang="en-US" sz="1800" dirty="0"/>
            </a:br>
            <a:r>
              <a:rPr lang="en-US" sz="3200" dirty="0"/>
              <a:t>Intrapersonal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3A84C5-653A-9643-9FAC-5E04841E5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 self-concordance research aggregates data at the individual level</a:t>
            </a:r>
          </a:p>
          <a:p>
            <a:pPr marL="1028700" lvl="1" indent="-342900"/>
            <a:r>
              <a:rPr lang="en-US" dirty="0"/>
              <a:t>Within- level variance might be interesting!</a:t>
            </a:r>
          </a:p>
          <a:p>
            <a:pPr marL="1028700" lvl="1" indent="-342900"/>
            <a:r>
              <a:rPr lang="en-US" dirty="0"/>
              <a:t>We might behave differently for different goals</a:t>
            </a:r>
          </a:p>
          <a:p>
            <a:pPr marL="1028700" lvl="1" indent="-342900"/>
            <a:r>
              <a:rPr lang="en-US" dirty="0"/>
              <a:t>What about state grit?</a:t>
            </a:r>
          </a:p>
        </p:txBody>
      </p:sp>
    </p:spTree>
    <p:extLst>
      <p:ext uri="{BB962C8B-B14F-4D97-AF65-F5344CB8AC3E}">
        <p14:creationId xmlns:p14="http://schemas.microsoft.com/office/powerpoint/2010/main" val="13068623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461-E100-C842-821E-D9509574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Other ways to link grit and self-determination theory</a:t>
            </a:r>
            <a:br>
              <a:rPr lang="en-US" sz="1800" dirty="0"/>
            </a:br>
            <a:r>
              <a:rPr lang="en-US" sz="3200" dirty="0"/>
              <a:t>Introjection might block the development of grit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16704CFD-9B1A-7F45-8543-922200680F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8173991"/>
              </p:ext>
            </p:extLst>
          </p:nvPr>
        </p:nvGraphicFramePr>
        <p:xfrm>
          <a:off x="0" y="2662560"/>
          <a:ext cx="12192000" cy="1532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341FF4E6-4FC1-5A46-BBF4-EC1105DA8822}"/>
              </a:ext>
            </a:extLst>
          </p:cNvPr>
          <p:cNvGrpSpPr/>
          <p:nvPr/>
        </p:nvGrpSpPr>
        <p:grpSpPr>
          <a:xfrm>
            <a:off x="5627200" y="4631225"/>
            <a:ext cx="3480080" cy="1072173"/>
            <a:chOff x="5173265" y="212799"/>
            <a:chExt cx="1845468" cy="1107281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6448DD4B-3CFB-AE4C-80C2-F06702374F11}"/>
                </a:ext>
              </a:extLst>
            </p:cNvPr>
            <p:cNvSpPr/>
            <p:nvPr/>
          </p:nvSpPr>
          <p:spPr>
            <a:xfrm>
              <a:off x="5173265" y="212799"/>
              <a:ext cx="1845468" cy="1107281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34B170C3-C42F-D54C-8D32-E034A4EBBF4D}"/>
                </a:ext>
              </a:extLst>
            </p:cNvPr>
            <p:cNvSpPr txBox="1"/>
            <p:nvPr/>
          </p:nvSpPr>
          <p:spPr>
            <a:xfrm>
              <a:off x="5205696" y="245230"/>
              <a:ext cx="1780606" cy="10424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390" tIns="72390" rIns="72390" bIns="72390" numCol="1" spcCol="1270" anchor="ctr" anchorCtr="0">
              <a:noAutofit/>
            </a:bodyPr>
            <a:lstStyle/>
            <a:p>
              <a:pPr marL="0" lvl="0" indent="0" algn="ctr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>
                  <a:latin typeface="Helvetica" pitchFamily="2" charset="0"/>
                </a:rPr>
                <a:t>Attention to these signals might be blocked by introjection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2F777B9-E610-E648-9840-D0387504541F}"/>
              </a:ext>
            </a:extLst>
          </p:cNvPr>
          <p:cNvGrpSpPr/>
          <p:nvPr/>
        </p:nvGrpSpPr>
        <p:grpSpPr>
          <a:xfrm rot="16200000">
            <a:off x="7171621" y="4089738"/>
            <a:ext cx="391239" cy="457676"/>
            <a:chOff x="7203281" y="537601"/>
            <a:chExt cx="391239" cy="457676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C2CD3F2E-F415-004C-B0A7-FC9842DC0EFB}"/>
                </a:ext>
              </a:extLst>
            </p:cNvPr>
            <p:cNvSpPr/>
            <p:nvPr/>
          </p:nvSpPr>
          <p:spPr>
            <a:xfrm>
              <a:off x="7203281" y="537601"/>
              <a:ext cx="391239" cy="457676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dk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dk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Right Arrow 4">
              <a:extLst>
                <a:ext uri="{FF2B5EF4-FFF2-40B4-BE49-F238E27FC236}">
                  <a16:creationId xmlns:a16="http://schemas.microsoft.com/office/drawing/2014/main" id="{46B4C2BD-7280-A547-AD0E-9278CC0C4A35}"/>
                </a:ext>
              </a:extLst>
            </p:cNvPr>
            <p:cNvSpPr txBox="1"/>
            <p:nvPr/>
          </p:nvSpPr>
          <p:spPr>
            <a:xfrm>
              <a:off x="7203281" y="629136"/>
              <a:ext cx="273867" cy="2746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kern="1200" dirty="0">
                <a:latin typeface="Helvetica" pitchFamily="2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0DAA895-1244-AF42-B701-CA8D41C1CF84}"/>
              </a:ext>
            </a:extLst>
          </p:cNvPr>
          <p:cNvSpPr txBox="1"/>
          <p:nvPr/>
        </p:nvSpPr>
        <p:spPr>
          <a:xfrm>
            <a:off x="3907003" y="6581001"/>
            <a:ext cx="3562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Similar to Westgate (2020), Kurzban et al., (2013)</a:t>
            </a:r>
          </a:p>
        </p:txBody>
      </p:sp>
    </p:spTree>
    <p:extLst>
      <p:ext uri="{BB962C8B-B14F-4D97-AF65-F5344CB8AC3E}">
        <p14:creationId xmlns:p14="http://schemas.microsoft.com/office/powerpoint/2010/main" val="3592062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84461-E100-C842-821E-D9509574F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1800" dirty="0" err="1"/>
              <a:t>Other</a:t>
            </a:r>
            <a:r>
              <a:rPr lang="es-ES_tradnl" sz="1800" dirty="0"/>
              <a:t> </a:t>
            </a:r>
            <a:r>
              <a:rPr lang="es-ES_tradnl" sz="1800" dirty="0" err="1"/>
              <a:t>ways</a:t>
            </a:r>
            <a:r>
              <a:rPr lang="es-ES_tradnl" sz="1800" dirty="0"/>
              <a:t> to link </a:t>
            </a:r>
            <a:r>
              <a:rPr lang="es-ES_tradnl" sz="1800" dirty="0" err="1"/>
              <a:t>grit</a:t>
            </a:r>
            <a:r>
              <a:rPr lang="es-ES_tradnl" sz="1800" dirty="0"/>
              <a:t> and </a:t>
            </a:r>
            <a:r>
              <a:rPr lang="en-US" sz="1800" dirty="0"/>
              <a:t>self-determination theory</a:t>
            </a:r>
            <a:br>
              <a:rPr lang="es-ES_tradnl" sz="1800" dirty="0"/>
            </a:br>
            <a:r>
              <a:rPr lang="es-ES_tradnl" sz="3200" dirty="0" err="1"/>
              <a:t>Two</a:t>
            </a:r>
            <a:r>
              <a:rPr lang="es-ES_tradnl" sz="3200" dirty="0"/>
              <a:t> </a:t>
            </a:r>
            <a:r>
              <a:rPr lang="es-ES_tradnl" sz="3200" dirty="0" err="1"/>
              <a:t>ways</a:t>
            </a:r>
            <a:r>
              <a:rPr lang="es-ES_tradnl" sz="3200" dirty="0"/>
              <a:t> in </a:t>
            </a:r>
            <a:r>
              <a:rPr lang="es-ES_tradnl" sz="3200" dirty="0" err="1"/>
              <a:t>which</a:t>
            </a:r>
            <a:r>
              <a:rPr lang="es-ES_tradnl" sz="3200" dirty="0"/>
              <a:t> </a:t>
            </a:r>
            <a:r>
              <a:rPr lang="es-ES_tradnl" sz="3200" dirty="0" err="1"/>
              <a:t>things</a:t>
            </a:r>
            <a:r>
              <a:rPr lang="es-ES_tradnl" sz="3200" dirty="0"/>
              <a:t> can be </a:t>
            </a:r>
            <a:r>
              <a:rPr lang="es-ES_tradnl" sz="3200" dirty="0" err="1"/>
              <a:t>effortful</a:t>
            </a:r>
            <a:endParaRPr lang="es-ES_tradnl" sz="3200" dirty="0"/>
          </a:p>
        </p:txBody>
      </p:sp>
      <p:pic>
        <p:nvPicPr>
          <p:cNvPr id="5" name="Content Placeholder 4" descr="A screenshot of a person&#10;&#10;Description automatically generated with low confidence">
            <a:extLst>
              <a:ext uri="{FF2B5EF4-FFF2-40B4-BE49-F238E27FC236}">
                <a16:creationId xmlns:a16="http://schemas.microsoft.com/office/drawing/2014/main" id="{2802467A-39A0-FB4E-A00E-55EF2D244C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495" t="32382" r="58197" b="23926"/>
          <a:stretch/>
        </p:blipFill>
        <p:spPr>
          <a:xfrm>
            <a:off x="7014237" y="3731339"/>
            <a:ext cx="2341757" cy="2341756"/>
          </a:xfrm>
          <a:prstGeom prst="ellipse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615E06B-C296-0C40-80C8-5FB8A30E00CE}"/>
                  </a:ext>
                </a:extLst>
              </p14:cNvPr>
              <p14:cNvContentPartPr/>
              <p14:nvPr/>
            </p14:nvContentPartPr>
            <p14:xfrm>
              <a:off x="8720023" y="2030427"/>
              <a:ext cx="2543040" cy="1572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615E06B-C296-0C40-80C8-5FB8A30E00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678983" y="1989396"/>
                <a:ext cx="2625120" cy="1654901"/>
              </a:xfrm>
              <a:prstGeom prst="rect">
                <a:avLst/>
              </a:prstGeom>
            </p:spPr>
          </p:pic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CEEE6A02-AB4D-374C-9BA6-D33F33A8CC65}"/>
              </a:ext>
            </a:extLst>
          </p:cNvPr>
          <p:cNvGrpSpPr/>
          <p:nvPr/>
        </p:nvGrpSpPr>
        <p:grpSpPr>
          <a:xfrm>
            <a:off x="1483122" y="1690688"/>
            <a:ext cx="4612878" cy="4444068"/>
            <a:chOff x="6923792" y="1698607"/>
            <a:chExt cx="4612878" cy="4444068"/>
          </a:xfrm>
        </p:grpSpPr>
        <p:pic>
          <p:nvPicPr>
            <p:cNvPr id="6" name="Content Placeholder 4" descr="A screenshot of a person&#10;&#10;Description automatically generated with low confidence">
              <a:extLst>
                <a:ext uri="{FF2B5EF4-FFF2-40B4-BE49-F238E27FC236}">
                  <a16:creationId xmlns:a16="http://schemas.microsoft.com/office/drawing/2014/main" id="{51030CEE-D1DA-D844-B5AD-3F9E036F4D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9579" t="32433" r="13113" b="23875"/>
            <a:stretch/>
          </p:blipFill>
          <p:spPr>
            <a:xfrm>
              <a:off x="6923792" y="3800919"/>
              <a:ext cx="2341757" cy="2341756"/>
            </a:xfrm>
            <a:prstGeom prst="ellipse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AF3F9DB-9BED-9545-A048-620D9C65B5F1}"/>
                    </a:ext>
                  </a:extLst>
                </p14:cNvPr>
                <p14:cNvContentPartPr/>
                <p14:nvPr/>
              </p14:nvContentPartPr>
              <p14:xfrm>
                <a:off x="8480990" y="1698607"/>
                <a:ext cx="3055680" cy="20743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AF3F9DB-9BED-9545-A048-620D9C65B5F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50030" y="1667647"/>
                  <a:ext cx="3116880" cy="213552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C9288B0-3EDD-C04F-B9CC-CDC1CA0BC1C3}"/>
                </a:ext>
              </a:extLst>
            </p:cNvPr>
            <p:cNvSpPr txBox="1"/>
            <p:nvPr/>
          </p:nvSpPr>
          <p:spPr>
            <a:xfrm rot="20351798">
              <a:off x="9500094" y="2012255"/>
              <a:ext cx="1935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Helvetica" pitchFamily="2" charset="0"/>
                </a:rPr>
                <a:t>That was hard coach,</a:t>
              </a:r>
            </a:p>
            <a:p>
              <a:r>
                <a:rPr lang="en-US" dirty="0">
                  <a:latin typeface="Helvetica" pitchFamily="2" charset="0"/>
                </a:rPr>
                <a:t>Not fun at all!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F37F67C-D2AF-534A-9492-39160C4DDDB2}"/>
              </a:ext>
            </a:extLst>
          </p:cNvPr>
          <p:cNvSpPr txBox="1"/>
          <p:nvPr/>
        </p:nvSpPr>
        <p:spPr>
          <a:xfrm rot="20351798">
            <a:off x="9530521" y="2142835"/>
            <a:ext cx="2081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But was it satisfying?</a:t>
            </a:r>
          </a:p>
        </p:txBody>
      </p:sp>
    </p:spTree>
    <p:extLst>
      <p:ext uri="{BB962C8B-B14F-4D97-AF65-F5344CB8AC3E}">
        <p14:creationId xmlns:p14="http://schemas.microsoft.com/office/powerpoint/2010/main" val="26112742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4444-5CA8-9548-A780-34F1706C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482C-3E8B-A642-926A-9E871E47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Grit might have connotations of controlled motivation but is associated with autonomous motivation and self-concordance.</a:t>
            </a:r>
          </a:p>
        </p:txBody>
      </p:sp>
    </p:spTree>
    <p:extLst>
      <p:ext uri="{BB962C8B-B14F-4D97-AF65-F5344CB8AC3E}">
        <p14:creationId xmlns:p14="http://schemas.microsoft.com/office/powerpoint/2010/main" val="13439768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4444-5CA8-9548-A780-34F1706C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482C-3E8B-A642-926A-9E871E47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Grit might have connotations of controlled motivation but is associated with autonomous motivation and self-concordance.</a:t>
            </a:r>
          </a:p>
          <a:p>
            <a:r>
              <a:rPr lang="en-US" dirty="0"/>
              <a:t>In a pilot sample of Prolific-</a:t>
            </a:r>
            <a:r>
              <a:rPr lang="en-US" dirty="0" err="1"/>
              <a:t>ers</a:t>
            </a:r>
            <a:r>
              <a:rPr lang="en-US" dirty="0"/>
              <a:t>, both grit and self-concordance have protective effects against burnout</a:t>
            </a:r>
          </a:p>
        </p:txBody>
      </p:sp>
    </p:spTree>
    <p:extLst>
      <p:ext uri="{BB962C8B-B14F-4D97-AF65-F5344CB8AC3E}">
        <p14:creationId xmlns:p14="http://schemas.microsoft.com/office/powerpoint/2010/main" val="42172400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4444-5CA8-9548-A780-34F1706C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482C-3E8B-A642-926A-9E871E47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Grit might have connotations of controlled motivation but is associated with autonomous motivation and self-concordance.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a pilot sample of Prolific-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both grit and self-concordance have protective effects against burnout;</a:t>
            </a:r>
            <a:r>
              <a:rPr lang="en-US" dirty="0"/>
              <a:t> but do not interact in predicting it. Mediation might be a more suitable way to make sense of this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8811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2236A-6E1F-B946-8DEA-CAAF1977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Self-Determination Theory?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A2BFD6-39E7-4A40-96B3-7309F8FBC303}"/>
              </a:ext>
            </a:extLst>
          </p:cNvPr>
          <p:cNvSpPr/>
          <p:nvPr/>
        </p:nvSpPr>
        <p:spPr>
          <a:xfrm>
            <a:off x="1070539" y="3941991"/>
            <a:ext cx="4426629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Controlled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630F91-BBF4-F542-8537-6EF8F8964922}"/>
              </a:ext>
            </a:extLst>
          </p:cNvPr>
          <p:cNvGrpSpPr/>
          <p:nvPr/>
        </p:nvGrpSpPr>
        <p:grpSpPr>
          <a:xfrm>
            <a:off x="2346891" y="2276484"/>
            <a:ext cx="7498217" cy="528638"/>
            <a:chOff x="1877106" y="1690688"/>
            <a:chExt cx="7498217" cy="5286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5B863A-25D0-A549-BFE3-74B61C534D9B}"/>
                </a:ext>
              </a:extLst>
            </p:cNvPr>
            <p:cNvSpPr/>
            <p:nvPr/>
          </p:nvSpPr>
          <p:spPr>
            <a:xfrm>
              <a:off x="1877106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Autonomy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79AFCE4-6655-B24C-BB04-21A5A5521226}"/>
                </a:ext>
              </a:extLst>
            </p:cNvPr>
            <p:cNvSpPr/>
            <p:nvPr/>
          </p:nvSpPr>
          <p:spPr>
            <a:xfrm>
              <a:off x="7760836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Relatedness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B2B7572-C0A3-3B47-9758-F3F356C3535F}"/>
                </a:ext>
              </a:extLst>
            </p:cNvPr>
            <p:cNvSpPr/>
            <p:nvPr/>
          </p:nvSpPr>
          <p:spPr>
            <a:xfrm>
              <a:off x="4818970" y="1690688"/>
              <a:ext cx="1614487" cy="5286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" pitchFamily="2" charset="0"/>
                </a:rPr>
                <a:t>Competence</a:t>
              </a:r>
            </a:p>
          </p:txBody>
        </p: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B1E3E1F-A1E4-9040-A7D6-310281F1390A}"/>
              </a:ext>
            </a:extLst>
          </p:cNvPr>
          <p:cNvCxnSpPr/>
          <p:nvPr/>
        </p:nvCxnSpPr>
        <p:spPr>
          <a:xfrm>
            <a:off x="584426" y="3741295"/>
            <a:ext cx="10994572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5C0386FF-047D-F646-A119-6B9AFD6CAF01}"/>
              </a:ext>
            </a:extLst>
          </p:cNvPr>
          <p:cNvSpPr/>
          <p:nvPr/>
        </p:nvSpPr>
        <p:spPr>
          <a:xfrm>
            <a:off x="6694825" y="3931106"/>
            <a:ext cx="4426629" cy="52863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Autonomous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7B9AF2-EFDF-F34D-B92B-AFF315ED7D32}"/>
              </a:ext>
            </a:extLst>
          </p:cNvPr>
          <p:cNvSpPr txBox="1"/>
          <p:nvPr/>
        </p:nvSpPr>
        <p:spPr>
          <a:xfrm>
            <a:off x="838199" y="1895481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Basic Psychological Needs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070700E-900D-114F-9E26-FA1C861ABDAC}"/>
              </a:ext>
            </a:extLst>
          </p:cNvPr>
          <p:cNvSpPr txBox="1"/>
          <p:nvPr/>
        </p:nvSpPr>
        <p:spPr>
          <a:xfrm>
            <a:off x="838199" y="3282203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Motivational Continuum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74214B-4427-F44C-9672-BD8AE245C5A0}"/>
              </a:ext>
            </a:extLst>
          </p:cNvPr>
          <p:cNvSpPr txBox="1"/>
          <p:nvPr/>
        </p:nvSpPr>
        <p:spPr>
          <a:xfrm>
            <a:off x="5968399" y="4028501"/>
            <a:ext cx="255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77AB7E-31C6-4847-8927-2837A6F63C86}"/>
              </a:ext>
            </a:extLst>
          </p:cNvPr>
          <p:cNvSpPr txBox="1"/>
          <p:nvPr/>
        </p:nvSpPr>
        <p:spPr>
          <a:xfrm>
            <a:off x="3514874" y="4969714"/>
            <a:ext cx="516224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Self Concordance Score: </a:t>
            </a:r>
            <a:r>
              <a:rPr lang="en-US" sz="2000" dirty="0">
                <a:latin typeface="Helvetica" pitchFamily="2" charset="0"/>
              </a:rPr>
              <a:t>specific goals</a:t>
            </a:r>
          </a:p>
          <a:p>
            <a:endParaRPr lang="en-US" sz="2000" dirty="0">
              <a:latin typeface="Helvetica" pitchFamily="2" charset="0"/>
            </a:endParaRPr>
          </a:p>
          <a:p>
            <a:r>
              <a:rPr lang="en-US" sz="2000" b="1" dirty="0">
                <a:latin typeface="Helvetica" pitchFamily="2" charset="0"/>
              </a:rPr>
              <a:t>Relative Autonomy Index: </a:t>
            </a:r>
            <a:r>
              <a:rPr lang="en-US" sz="2000" dirty="0">
                <a:latin typeface="Helvetica" pitchFamily="2" charset="0"/>
              </a:rPr>
              <a:t>specific domain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0901EE-26B5-2549-9152-18AEB82BF16B}"/>
              </a:ext>
            </a:extLst>
          </p:cNvPr>
          <p:cNvSpPr/>
          <p:nvPr/>
        </p:nvSpPr>
        <p:spPr>
          <a:xfrm>
            <a:off x="3433781" y="4848726"/>
            <a:ext cx="5243340" cy="1136651"/>
          </a:xfrm>
          <a:prstGeom prst="rect">
            <a:avLst/>
          </a:prstGeom>
          <a:solidFill>
            <a:schemeClr val="tx1">
              <a:lumMod val="85000"/>
              <a:lumOff val="15000"/>
              <a:alpha val="9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We will call this difference score self-concordance for simplicity</a:t>
            </a:r>
          </a:p>
        </p:txBody>
      </p:sp>
    </p:spTree>
    <p:extLst>
      <p:ext uri="{BB962C8B-B14F-4D97-AF65-F5344CB8AC3E}">
        <p14:creationId xmlns:p14="http://schemas.microsoft.com/office/powerpoint/2010/main" val="9568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41100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8F00"/>
                                      </p:to>
                                    </p:animClr>
                                    <p:set>
                                      <p:cBhvr>
                                        <p:cTn id="11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4444-5CA8-9548-A780-34F1706C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482C-3E8B-A642-926A-9E871E47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Grit might have connotations of controlled motivation but is associated with autonomous motivation and self-concordance.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a pilot sample of Prolific-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both grit and self-concordance have protective effects against burnout; but do not interact in predicting it. Mediation might be a more suitable way to make sense of this data.</a:t>
            </a:r>
          </a:p>
          <a:p>
            <a:r>
              <a:rPr lang="en-US" dirty="0"/>
              <a:t>Longitudinal designs and more specific samples might be necessary to elaborate this idea further.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33573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04444-5CA8-9548-A780-34F1706C8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home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8482C-3E8B-A642-926A-9E871E478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Grit might have connotations of controlled motivation but is associated with autonomous motivation and self-concordance.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 a pilot sample of Prolific-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both grit and self-concordance have protective effects against burnout; but do not interact in predicting it. Mediation might be a more suitable way to make sense of this data.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Longitudinal designs and more specific samples might be necessary to elaborate this idea further.</a:t>
            </a:r>
          </a:p>
          <a:p>
            <a:r>
              <a:rPr lang="en-US" dirty="0"/>
              <a:t>There are different possible ways to interface grit and self-determination theory research.</a:t>
            </a:r>
          </a:p>
        </p:txBody>
      </p:sp>
    </p:spTree>
    <p:extLst>
      <p:ext uri="{BB962C8B-B14F-4D97-AF65-F5344CB8AC3E}">
        <p14:creationId xmlns:p14="http://schemas.microsoft.com/office/powerpoint/2010/main" val="2914473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94A984B-3B5F-2C41-A039-08A1CBC6A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0" y="0"/>
            <a:ext cx="895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891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7097879-B9FB-5040-BC9A-E5331A384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042" y="0"/>
            <a:ext cx="114839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41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t="40302" b="4618"/>
          <a:stretch/>
        </p:blipFill>
        <p:spPr>
          <a:xfrm>
            <a:off x="0" y="2060223"/>
            <a:ext cx="11614129" cy="47977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l="35674" t="43633" r="51891" b="38069"/>
          <a:stretch/>
        </p:blipFill>
        <p:spPr>
          <a:xfrm rot="1350734">
            <a:off x="9583443" y="2874783"/>
            <a:ext cx="1444240" cy="159387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A1116C4-3BD6-894B-90CF-8E69A778B306}"/>
                  </a:ext>
                </a:extLst>
              </p14:cNvPr>
              <p14:cNvContentPartPr/>
              <p14:nvPr/>
            </p14:nvContentPartPr>
            <p14:xfrm>
              <a:off x="3116193" y="69480"/>
              <a:ext cx="3899880" cy="2641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A1116C4-3BD6-894B-90CF-8E69A778B30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54633" y="7920"/>
                <a:ext cx="4023000" cy="27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FED4830-9E80-A547-BBEF-676FEF763950}"/>
                  </a:ext>
                </a:extLst>
              </p14:cNvPr>
              <p14:cNvContentPartPr/>
              <p14:nvPr/>
            </p14:nvContentPartPr>
            <p14:xfrm>
              <a:off x="8020833" y="248040"/>
              <a:ext cx="4125600" cy="3082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FED4830-9E80-A547-BBEF-676FEF76395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959273" y="186480"/>
                <a:ext cx="4248720" cy="320580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E2A2632A-E5FD-DC40-B7FD-5E8148C34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2974" y="574179"/>
            <a:ext cx="2296986" cy="16319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E27AE4A-9EAE-824F-8BA7-40370E5458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544" r="18795" b="28810"/>
          <a:stretch/>
        </p:blipFill>
        <p:spPr>
          <a:xfrm>
            <a:off x="8600155" y="633638"/>
            <a:ext cx="2966955" cy="202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095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C4822-A6DA-304A-8F84-E829F490F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How</a:t>
            </a:r>
            <a:r>
              <a:rPr lang="es-ES_tradnl" dirty="0"/>
              <a:t> </a:t>
            </a:r>
            <a:r>
              <a:rPr lang="es-ES_tradnl" dirty="0" err="1"/>
              <a:t>does</a:t>
            </a:r>
            <a:r>
              <a:rPr lang="es-ES_tradnl" dirty="0"/>
              <a:t> </a:t>
            </a:r>
            <a:r>
              <a:rPr lang="es-ES_tradnl" dirty="0" err="1"/>
              <a:t>grit</a:t>
            </a:r>
            <a:r>
              <a:rPr lang="es-ES_tradnl" dirty="0"/>
              <a:t> relates to </a:t>
            </a:r>
            <a:r>
              <a:rPr lang="es-ES_tradnl" dirty="0" err="1"/>
              <a:t>motivation</a:t>
            </a:r>
            <a:r>
              <a:rPr lang="es-ES_tradnl" dirty="0"/>
              <a:t> </a:t>
            </a:r>
            <a:r>
              <a:rPr lang="es-ES_tradnl" dirty="0" err="1"/>
              <a:t>quality</a:t>
            </a:r>
            <a:r>
              <a:rPr lang="es-ES_tradnl" dirty="0"/>
              <a:t>?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6BC8CAB-4F0B-4D41-9953-43C435611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468" y="367989"/>
            <a:ext cx="10943063" cy="1687482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C1FD9C77-51AA-BD40-B9C9-3A45995B7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6366" y="2610490"/>
            <a:ext cx="5466730" cy="377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54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7366</TotalTime>
  <Words>1709</Words>
  <Application>Microsoft Macintosh PowerPoint</Application>
  <PresentationFormat>Widescreen</PresentationFormat>
  <Paragraphs>378</Paragraphs>
  <Slides>51</Slides>
  <Notes>16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Helvetica</vt:lpstr>
      <vt:lpstr>Helvetica Light</vt:lpstr>
      <vt:lpstr>Roboto</vt:lpstr>
      <vt:lpstr>Office Theme</vt:lpstr>
      <vt:lpstr>Will you burnout if you are gritty but don’t love what you do?</vt:lpstr>
      <vt:lpstr>What is Self-Determination Theory?</vt:lpstr>
      <vt:lpstr>What is Self-Determination Theory?</vt:lpstr>
      <vt:lpstr>What is Self-Determination Theory?</vt:lpstr>
      <vt:lpstr>What is Self-Determination Theory?</vt:lpstr>
      <vt:lpstr>PowerPoint Presentation</vt:lpstr>
      <vt:lpstr>PowerPoint Presentation</vt:lpstr>
      <vt:lpstr>PowerPoint Presentation</vt:lpstr>
      <vt:lpstr>How does grit relates to motivation quality?</vt:lpstr>
      <vt:lpstr>PowerPoint Presentation</vt:lpstr>
      <vt:lpstr>PowerPoint Presentation</vt:lpstr>
      <vt:lpstr>PowerPoint Presentation</vt:lpstr>
      <vt:lpstr>Preliminary data</vt:lpstr>
      <vt:lpstr>Pseudo-DVs</vt:lpstr>
      <vt:lpstr>Adding an outcome</vt:lpstr>
      <vt:lpstr>PowerPoint Presentation</vt:lpstr>
      <vt:lpstr>Take the survey! (2-3 mins)</vt:lpstr>
      <vt:lpstr>Pilot data</vt:lpstr>
      <vt:lpstr>Reliability and Distributions</vt:lpstr>
      <vt:lpstr>PowerPoint Presentation</vt:lpstr>
      <vt:lpstr>Pilot data</vt:lpstr>
      <vt:lpstr>Pilot data</vt:lpstr>
      <vt:lpstr>Pilot data</vt:lpstr>
      <vt:lpstr>Pilot data</vt:lpstr>
      <vt:lpstr>Pilot data</vt:lpstr>
      <vt:lpstr>Models by facets</vt:lpstr>
      <vt:lpstr>Pilot data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Discussion</vt:lpstr>
      <vt:lpstr>Next Steps Dropout and burnout in Chinese-American Weekend Schools</vt:lpstr>
      <vt:lpstr>Next Steps Dropout and burnout in chinese schools</vt:lpstr>
      <vt:lpstr>Next Steps Longitudinal objective outcomes</vt:lpstr>
      <vt:lpstr>Other ways to link grit and self-determination theory Grit might affect self-concordance change</vt:lpstr>
      <vt:lpstr>Other ways to link grit and self-determination theory Intrapersonal variability</vt:lpstr>
      <vt:lpstr>Other ways to link grit and self-determination theory Introjection might block the development of grit</vt:lpstr>
      <vt:lpstr>Other ways to link grit and self-determination theory Two ways in which things can be effortful</vt:lpstr>
      <vt:lpstr>Take home messages</vt:lpstr>
      <vt:lpstr>Take home messages</vt:lpstr>
      <vt:lpstr>Take home messages</vt:lpstr>
      <vt:lpstr>Take home messages</vt:lpstr>
      <vt:lpstr>Take home messages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Grit and Self-Determination Theory</dc:title>
  <dc:creator>u201814513 (Lira Luttges, Raimundo)</dc:creator>
  <cp:lastModifiedBy>u201814513 (Lira Luttges, Raimundo)</cp:lastModifiedBy>
  <cp:revision>56</cp:revision>
  <dcterms:created xsi:type="dcterms:W3CDTF">2021-01-06T17:08:08Z</dcterms:created>
  <dcterms:modified xsi:type="dcterms:W3CDTF">2021-01-12T13:55:19Z</dcterms:modified>
</cp:coreProperties>
</file>